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62" r:id="rId3"/>
    <p:sldId id="258" r:id="rId4"/>
    <p:sldId id="269" r:id="rId5"/>
    <p:sldId id="271" r:id="rId6"/>
    <p:sldId id="267" r:id="rId7"/>
    <p:sldId id="278" r:id="rId8"/>
    <p:sldId id="272" r:id="rId9"/>
    <p:sldId id="275" r:id="rId10"/>
    <p:sldId id="279" r:id="rId11"/>
    <p:sldId id="283" r:id="rId12"/>
    <p:sldId id="280" r:id="rId13"/>
    <p:sldId id="281" r:id="rId14"/>
    <p:sldId id="273" r:id="rId15"/>
    <p:sldId id="274" r:id="rId16"/>
    <p:sldId id="277" r:id="rId17"/>
    <p:sldId id="284" r:id="rId18"/>
    <p:sldId id="287" r:id="rId19"/>
    <p:sldId id="285" r:id="rId20"/>
    <p:sldId id="288" r:id="rId21"/>
    <p:sldId id="286" r:id="rId22"/>
    <p:sldId id="289" r:id="rId23"/>
    <p:sldId id="290" r:id="rId24"/>
    <p:sldId id="291" r:id="rId25"/>
    <p:sldId id="296" r:id="rId26"/>
    <p:sldId id="266" r:id="rId27"/>
    <p:sldId id="292" r:id="rId28"/>
    <p:sldId id="293" r:id="rId29"/>
    <p:sldId id="270"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D96"/>
    <a:srgbClr val="D2E3D6"/>
    <a:srgbClr val="689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53"/>
    <p:restoredTop sz="94681"/>
  </p:normalViewPr>
  <p:slideViewPr>
    <p:cSldViewPr snapToGrid="0">
      <p:cViewPr varScale="1">
        <p:scale>
          <a:sx n="106" d="100"/>
          <a:sy n="106" d="100"/>
        </p:scale>
        <p:origin x="342"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3" d="100"/>
          <a:sy n="93" d="100"/>
        </p:scale>
        <p:origin x="307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30327A-3FF7-24B1-F68B-38241207F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5B13E7-BB90-CDD3-8C68-8D01FE5920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80B54A-1471-4F4A-9102-72433EEE501D}" type="datetimeFigureOut">
              <a:rPr lang="en-US" smtClean="0"/>
              <a:t>2/12/2026</a:t>
            </a:fld>
            <a:endParaRPr lang="en-US"/>
          </a:p>
        </p:txBody>
      </p:sp>
      <p:sp>
        <p:nvSpPr>
          <p:cNvPr id="4" name="Footer Placeholder 3">
            <a:extLst>
              <a:ext uri="{FF2B5EF4-FFF2-40B4-BE49-F238E27FC236}">
                <a16:creationId xmlns:a16="http://schemas.microsoft.com/office/drawing/2014/main" id="{DDD7FF17-AFC6-0157-D24E-E2C32D3C12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2F76E4-95DB-4D34-70EC-DD890C1BC9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549E4F-22CF-0344-92FD-16E6553B7B54}" type="slidenum">
              <a:rPr lang="en-US" smtClean="0"/>
              <a:t>‹#›</a:t>
            </a:fld>
            <a:endParaRPr lang="en-US"/>
          </a:p>
        </p:txBody>
      </p:sp>
    </p:spTree>
    <p:extLst>
      <p:ext uri="{BB962C8B-B14F-4D97-AF65-F5344CB8AC3E}">
        <p14:creationId xmlns:p14="http://schemas.microsoft.com/office/powerpoint/2010/main" val="3788568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F3E15-6B7A-1440-80E2-3EC348525A57}"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269BB-1844-DD4E-80D0-E3741AEA1820}" type="slidenum">
              <a:rPr lang="en-US" smtClean="0"/>
              <a:t>‹#›</a:t>
            </a:fld>
            <a:endParaRPr lang="en-US"/>
          </a:p>
        </p:txBody>
      </p:sp>
    </p:spTree>
    <p:extLst>
      <p:ext uri="{BB962C8B-B14F-4D97-AF65-F5344CB8AC3E}">
        <p14:creationId xmlns:p14="http://schemas.microsoft.com/office/powerpoint/2010/main" val="15392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mailto:education@tetaf.org"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3F9F9BF-AFCD-9B19-6FD7-9C22AE919B46}"/>
              </a:ext>
            </a:extLst>
          </p:cNvPr>
          <p:cNvGrpSpPr/>
          <p:nvPr userDrawn="1"/>
        </p:nvGrpSpPr>
        <p:grpSpPr>
          <a:xfrm>
            <a:off x="0" y="1862261"/>
            <a:ext cx="12192000" cy="2502385"/>
            <a:chOff x="0" y="1497137"/>
            <a:chExt cx="12192000" cy="2502385"/>
          </a:xfrm>
        </p:grpSpPr>
        <p:sp>
          <p:nvSpPr>
            <p:cNvPr id="7" name="Rectangle 6">
              <a:extLst>
                <a:ext uri="{FF2B5EF4-FFF2-40B4-BE49-F238E27FC236}">
                  <a16:creationId xmlns:a16="http://schemas.microsoft.com/office/drawing/2014/main" id="{9484C88A-22BF-A2FC-75AA-2D1E5894E3B3}"/>
                </a:ext>
              </a:extLst>
            </p:cNvPr>
            <p:cNvSpPr/>
            <p:nvPr userDrawn="1"/>
          </p:nvSpPr>
          <p:spPr>
            <a:xfrm>
              <a:off x="304800" y="1505968"/>
              <a:ext cx="11887200" cy="2493554"/>
            </a:xfrm>
            <a:prstGeom prst="rect">
              <a:avLst/>
            </a:prstGeom>
            <a:solidFill>
              <a:schemeClr val="tx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l"/>
              <a:endParaRPr lang="en-US" sz="1800" b="1" i="0">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5C91DC4B-4EFC-B4DD-D82A-BDA6051DD3CE}"/>
                </a:ext>
              </a:extLst>
            </p:cNvPr>
            <p:cNvSpPr/>
            <p:nvPr userDrawn="1"/>
          </p:nvSpPr>
          <p:spPr>
            <a:xfrm>
              <a:off x="0" y="1497137"/>
              <a:ext cx="304800" cy="2502385"/>
            </a:xfrm>
            <a:prstGeom prst="rect">
              <a:avLst/>
            </a:prstGeom>
            <a:solidFill>
              <a:srgbClr val="689CA7"/>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a:p>
          </p:txBody>
        </p:sp>
      </p:grpSp>
      <p:sp>
        <p:nvSpPr>
          <p:cNvPr id="12" name="Text Placeholder 20">
            <a:extLst>
              <a:ext uri="{FF2B5EF4-FFF2-40B4-BE49-F238E27FC236}">
                <a16:creationId xmlns:a16="http://schemas.microsoft.com/office/drawing/2014/main" id="{C9BEAABF-63DE-F7DA-B658-BA237D6C6D03}"/>
              </a:ext>
            </a:extLst>
          </p:cNvPr>
          <p:cNvSpPr>
            <a:spLocks noGrp="1"/>
          </p:cNvSpPr>
          <p:nvPr>
            <p:ph type="body" sz="quarter" idx="14" hasCustomPrompt="1"/>
          </p:nvPr>
        </p:nvSpPr>
        <p:spPr>
          <a:xfrm>
            <a:off x="304800" y="419999"/>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7" name="Title 16">
            <a:extLst>
              <a:ext uri="{FF2B5EF4-FFF2-40B4-BE49-F238E27FC236}">
                <a16:creationId xmlns:a16="http://schemas.microsoft.com/office/drawing/2014/main" id="{59CD1E09-D866-4E4C-82F8-3043454F50FC}"/>
              </a:ext>
            </a:extLst>
          </p:cNvPr>
          <p:cNvSpPr>
            <a:spLocks noGrp="1"/>
          </p:cNvSpPr>
          <p:nvPr>
            <p:ph type="title"/>
          </p:nvPr>
        </p:nvSpPr>
        <p:spPr>
          <a:xfrm>
            <a:off x="418556" y="2450671"/>
            <a:ext cx="10515600" cy="1325563"/>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9" name="TextBox 18">
            <a:extLst>
              <a:ext uri="{FF2B5EF4-FFF2-40B4-BE49-F238E27FC236}">
                <a16:creationId xmlns:a16="http://schemas.microsoft.com/office/drawing/2014/main" id="{9CF3BF56-D10E-8A82-A41E-C65763821C33}"/>
              </a:ext>
            </a:extLst>
          </p:cNvPr>
          <p:cNvSpPr txBox="1"/>
          <p:nvPr userDrawn="1"/>
        </p:nvSpPr>
        <p:spPr>
          <a:xfrm>
            <a:off x="304800" y="1087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0" name="TextBox 19">
            <a:extLst>
              <a:ext uri="{FF2B5EF4-FFF2-40B4-BE49-F238E27FC236}">
                <a16:creationId xmlns:a16="http://schemas.microsoft.com/office/drawing/2014/main" id="{78EEC3B6-7B4D-C257-1E45-971F2EF9E60E}"/>
              </a:ext>
            </a:extLst>
          </p:cNvPr>
          <p:cNvSpPr txBox="1"/>
          <p:nvPr userDrawn="1"/>
        </p:nvSpPr>
        <p:spPr>
          <a:xfrm>
            <a:off x="152400" y="6507859"/>
            <a:ext cx="11555730" cy="276999"/>
          </a:xfrm>
          <a:prstGeom prst="rect">
            <a:avLst/>
          </a:prstGeom>
          <a:noFill/>
        </p:spPr>
        <p:txBody>
          <a:bodyPr wrap="square" rtlCol="0">
            <a:spAutoFit/>
          </a:bodyPr>
          <a:lstStyle/>
          <a:p>
            <a:pPr algn="ctr"/>
            <a:r>
              <a:rPr lang="en-US" sz="1200" i="1">
                <a:solidFill>
                  <a:schemeClr val="bg2">
                    <a:lumMod val="50000"/>
                  </a:schemeClr>
                </a:solidFill>
              </a:rPr>
              <a:t>Supported by Dell Medical School, Dell Children’s Medical Center, and Texas EMS and Trauma Acute Care Foundation</a:t>
            </a:r>
          </a:p>
        </p:txBody>
      </p:sp>
    </p:spTree>
    <p:extLst>
      <p:ext uri="{BB962C8B-B14F-4D97-AF65-F5344CB8AC3E}">
        <p14:creationId xmlns:p14="http://schemas.microsoft.com/office/powerpoint/2010/main" val="218648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Epidemiology and/or Impact of the Disease/Conditi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 name="TextBox 1">
            <a:extLst>
              <a:ext uri="{FF2B5EF4-FFF2-40B4-BE49-F238E27FC236}">
                <a16:creationId xmlns:a16="http://schemas.microsoft.com/office/drawing/2014/main" id="{ACBE5023-5477-4AA7-60FA-714B5E232DE7}"/>
              </a:ext>
            </a:extLst>
          </p:cNvPr>
          <p:cNvSpPr txBox="1"/>
          <p:nvPr userDrawn="1"/>
        </p:nvSpPr>
        <p:spPr>
          <a:xfrm>
            <a:off x="825754" y="3200709"/>
            <a:ext cx="10515600" cy="1323439"/>
          </a:xfrm>
          <a:prstGeom prst="rect">
            <a:avLst/>
          </a:prstGeom>
          <a:noFill/>
        </p:spPr>
        <p:txBody>
          <a:bodyPr wrap="square" rtlCol="0">
            <a:spAutoFit/>
          </a:bodyPr>
          <a:lstStyle/>
          <a:p>
            <a:r>
              <a:rPr lang="en-US" sz="4000" b="1" i="0" dirty="0">
                <a:solidFill>
                  <a:schemeClr val="tx2">
                    <a:lumMod val="50000"/>
                  </a:schemeClr>
                </a:solidFill>
                <a:latin typeface="Arial Black" panose="020B0604020202020204" pitchFamily="34" charset="0"/>
                <a:cs typeface="Arial Black" panose="020B0604020202020204" pitchFamily="34" charset="0"/>
              </a:rPr>
              <a:t>Epidemiology</a:t>
            </a:r>
          </a:p>
          <a:p>
            <a:r>
              <a:rPr lang="en-US" sz="4000" b="1" i="0" dirty="0">
                <a:solidFill>
                  <a:schemeClr val="tx2">
                    <a:lumMod val="50000"/>
                  </a:schemeClr>
                </a:solidFill>
                <a:latin typeface="Arial Black" panose="020B0604020202020204" pitchFamily="34" charset="0"/>
                <a:cs typeface="Arial Black" panose="020B0604020202020204" pitchFamily="34" charset="0"/>
              </a:rPr>
              <a:t>Impact of the Disease | Condition</a:t>
            </a:r>
          </a:p>
        </p:txBody>
      </p:sp>
    </p:spTree>
    <p:extLst>
      <p:ext uri="{BB962C8B-B14F-4D97-AF65-F5344CB8AC3E}">
        <p14:creationId xmlns:p14="http://schemas.microsoft.com/office/powerpoint/2010/main" val="312494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Review Evidence-Based Guidelines/Recommenda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 name="TextBox 1">
            <a:extLst>
              <a:ext uri="{FF2B5EF4-FFF2-40B4-BE49-F238E27FC236}">
                <a16:creationId xmlns:a16="http://schemas.microsoft.com/office/drawing/2014/main" id="{ACBE5023-5477-4AA7-60FA-714B5E232DE7}"/>
              </a:ext>
            </a:extLst>
          </p:cNvPr>
          <p:cNvSpPr txBox="1"/>
          <p:nvPr userDrawn="1"/>
        </p:nvSpPr>
        <p:spPr>
          <a:xfrm>
            <a:off x="825754" y="3200709"/>
            <a:ext cx="10515600" cy="1323439"/>
          </a:xfrm>
          <a:prstGeom prst="rect">
            <a:avLst/>
          </a:prstGeom>
          <a:noFill/>
        </p:spPr>
        <p:txBody>
          <a:bodyPr wrap="square" rtlCol="0">
            <a:spAutoFit/>
          </a:bodyPr>
          <a:lstStyle/>
          <a:p>
            <a:r>
              <a:rPr lang="en-US" sz="4000" b="1" i="0">
                <a:solidFill>
                  <a:schemeClr val="tx2">
                    <a:lumMod val="50000"/>
                  </a:schemeClr>
                </a:solidFill>
                <a:latin typeface="Arial Black" panose="020B0604020202020204" pitchFamily="34" charset="0"/>
                <a:cs typeface="Arial Black" panose="020B0604020202020204" pitchFamily="34" charset="0"/>
              </a:rPr>
              <a:t>Review Evidence-Based Guidelines/Recommendations</a:t>
            </a:r>
          </a:p>
        </p:txBody>
      </p:sp>
    </p:spTree>
    <p:extLst>
      <p:ext uri="{BB962C8B-B14F-4D97-AF65-F5344CB8AC3E}">
        <p14:creationId xmlns:p14="http://schemas.microsoft.com/office/powerpoint/2010/main" val="2311624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Simulation Cas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A0564D-B294-8DE1-0C96-D5A41394F086}"/>
              </a:ext>
            </a:extLst>
          </p:cNvPr>
          <p:cNvSpPr txBox="1"/>
          <p:nvPr userDrawn="1"/>
        </p:nvSpPr>
        <p:spPr>
          <a:xfrm>
            <a:off x="838200" y="3848920"/>
            <a:ext cx="10515600" cy="707886"/>
          </a:xfrm>
          <a:prstGeom prst="rect">
            <a:avLst/>
          </a:prstGeom>
          <a:noFill/>
        </p:spPr>
        <p:txBody>
          <a:bodyPr wrap="square" rtlCol="0">
            <a:spAutoFit/>
          </a:bodyPr>
          <a:lstStyle/>
          <a:p>
            <a:r>
              <a:rPr lang="en-US" sz="4000" b="1" i="0">
                <a:solidFill>
                  <a:schemeClr val="tx2">
                    <a:lumMod val="50000"/>
                  </a:schemeClr>
                </a:solidFill>
                <a:latin typeface="Arial Black" panose="020B0604020202020204" pitchFamily="34" charset="0"/>
                <a:cs typeface="Arial Black" panose="020B0604020202020204" pitchFamily="34" charset="0"/>
              </a:rPr>
              <a:t>Simulation Case (optional)</a:t>
            </a:r>
          </a:p>
        </p:txBody>
      </p: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Tree>
    <p:extLst>
      <p:ext uri="{BB962C8B-B14F-4D97-AF65-F5344CB8AC3E}">
        <p14:creationId xmlns:p14="http://schemas.microsoft.com/office/powerpoint/2010/main" val="191452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Best Practices &amp; Shared Resourc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A0564D-B294-8DE1-0C96-D5A41394F086}"/>
              </a:ext>
            </a:extLst>
          </p:cNvPr>
          <p:cNvSpPr txBox="1"/>
          <p:nvPr userDrawn="1"/>
        </p:nvSpPr>
        <p:spPr>
          <a:xfrm>
            <a:off x="838200" y="3200709"/>
            <a:ext cx="10515600" cy="1323439"/>
          </a:xfrm>
          <a:prstGeom prst="rect">
            <a:avLst/>
          </a:prstGeom>
          <a:noFill/>
        </p:spPr>
        <p:txBody>
          <a:bodyPr wrap="square" rtlCol="0">
            <a:spAutoFit/>
          </a:bodyPr>
          <a:lstStyle/>
          <a:p>
            <a:r>
              <a:rPr lang="en-US" sz="4000" b="1" i="0" dirty="0">
                <a:solidFill>
                  <a:schemeClr val="tx2">
                    <a:lumMod val="50000"/>
                  </a:schemeClr>
                </a:solidFill>
                <a:latin typeface="Arial Black" panose="020B0604020202020204" pitchFamily="34" charset="0"/>
                <a:cs typeface="Arial Black" panose="020B0604020202020204" pitchFamily="34" charset="0"/>
              </a:rPr>
              <a:t>Best Practices &amp; Resources Available</a:t>
            </a:r>
          </a:p>
        </p:txBody>
      </p: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Tree>
    <p:extLst>
      <p:ext uri="{BB962C8B-B14F-4D97-AF65-F5344CB8AC3E}">
        <p14:creationId xmlns:p14="http://schemas.microsoft.com/office/powerpoint/2010/main" val="409874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QI Opportunit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A0564D-B294-8DE1-0C96-D5A41394F086}"/>
              </a:ext>
            </a:extLst>
          </p:cNvPr>
          <p:cNvSpPr txBox="1"/>
          <p:nvPr userDrawn="1"/>
        </p:nvSpPr>
        <p:spPr>
          <a:xfrm>
            <a:off x="844550" y="3266024"/>
            <a:ext cx="10515600" cy="1323439"/>
          </a:xfrm>
          <a:prstGeom prst="rect">
            <a:avLst/>
          </a:prstGeom>
          <a:noFill/>
        </p:spPr>
        <p:txBody>
          <a:bodyPr wrap="square" rtlCol="0">
            <a:spAutoFit/>
          </a:bodyPr>
          <a:lstStyle/>
          <a:p>
            <a:r>
              <a:rPr lang="en-US" sz="4000" b="1" i="0">
                <a:solidFill>
                  <a:schemeClr val="tx2">
                    <a:lumMod val="50000"/>
                  </a:schemeClr>
                </a:solidFill>
                <a:latin typeface="Arial Black" panose="020B0604020202020204" pitchFamily="34" charset="0"/>
                <a:cs typeface="Arial Black" panose="020B0604020202020204" pitchFamily="34" charset="0"/>
              </a:rPr>
              <a:t>Quality Measures and Change Strategies to Improve Performance</a:t>
            </a:r>
          </a:p>
        </p:txBody>
      </p: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Tree>
    <p:extLst>
      <p:ext uri="{BB962C8B-B14F-4D97-AF65-F5344CB8AC3E}">
        <p14:creationId xmlns:p14="http://schemas.microsoft.com/office/powerpoint/2010/main" val="3674996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PECC Perspectiv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A0564D-B294-8DE1-0C96-D5A41394F086}"/>
              </a:ext>
            </a:extLst>
          </p:cNvPr>
          <p:cNvSpPr txBox="1"/>
          <p:nvPr userDrawn="1"/>
        </p:nvSpPr>
        <p:spPr>
          <a:xfrm>
            <a:off x="844550" y="3266024"/>
            <a:ext cx="10515600" cy="1323439"/>
          </a:xfrm>
          <a:prstGeom prst="rect">
            <a:avLst/>
          </a:prstGeom>
          <a:noFill/>
        </p:spPr>
        <p:txBody>
          <a:bodyPr wrap="square" rtlCol="0">
            <a:spAutoFit/>
          </a:bodyPr>
          <a:lstStyle/>
          <a:p>
            <a:r>
              <a:rPr lang="en-US" sz="4000" b="1" i="0" dirty="0">
                <a:solidFill>
                  <a:schemeClr val="tx2">
                    <a:lumMod val="50000"/>
                  </a:schemeClr>
                </a:solidFill>
                <a:latin typeface="Arial Black" panose="020B0604020202020204" pitchFamily="34" charset="0"/>
                <a:cs typeface="Arial Black" panose="020B0604020202020204" pitchFamily="34" charset="0"/>
              </a:rPr>
              <a:t>Perspectives from a Pediatric Emergency Care Coordinator</a:t>
            </a:r>
          </a:p>
        </p:txBody>
      </p: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Tree>
    <p:extLst>
      <p:ext uri="{BB962C8B-B14F-4D97-AF65-F5344CB8AC3E}">
        <p14:creationId xmlns:p14="http://schemas.microsoft.com/office/powerpoint/2010/main" val="194822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Q&amp;A">
    <p:spTree>
      <p:nvGrpSpPr>
        <p:cNvPr id="1" name=""/>
        <p:cNvGrpSpPr/>
        <p:nvPr/>
      </p:nvGrpSpPr>
      <p:grpSpPr>
        <a:xfrm>
          <a:off x="0" y="0"/>
          <a:ext cx="0" cy="0"/>
          <a:chOff x="0" y="0"/>
          <a:chExt cx="0" cy="0"/>
        </a:xfrm>
      </p:grpSpPr>
      <p:pic>
        <p:nvPicPr>
          <p:cNvPr id="3" name="Picture 2" descr="Close-up of question mark on a hardwood floor against a wall">
            <a:extLst>
              <a:ext uri="{FF2B5EF4-FFF2-40B4-BE49-F238E27FC236}">
                <a16:creationId xmlns:a16="http://schemas.microsoft.com/office/drawing/2014/main" id="{C1B14DAD-466B-44B2-BBEF-A2FF5FB76D7B}"/>
              </a:ext>
            </a:extLst>
          </p:cNvPr>
          <p:cNvPicPr>
            <a:picLocks noChangeAspect="1"/>
          </p:cNvPicPr>
          <p:nvPr userDrawn="1"/>
        </p:nvPicPr>
        <p:blipFill rotWithShape="1">
          <a:blip r:embed="rId2"/>
          <a:srcRect l="1" r="12659"/>
          <a:stretch/>
        </p:blipFill>
        <p:spPr>
          <a:xfrm>
            <a:off x="0" y="0"/>
            <a:ext cx="12192000" cy="6858000"/>
          </a:xfrm>
          <a:prstGeom prst="rect">
            <a:avLst/>
          </a:prstGeom>
        </p:spPr>
      </p:pic>
      <p:sp>
        <p:nvSpPr>
          <p:cNvPr id="4" name="TextBox 3">
            <a:extLst>
              <a:ext uri="{FF2B5EF4-FFF2-40B4-BE49-F238E27FC236}">
                <a16:creationId xmlns:a16="http://schemas.microsoft.com/office/drawing/2014/main" id="{3EA0564D-B294-8DE1-0C96-D5A41394F086}"/>
              </a:ext>
            </a:extLst>
          </p:cNvPr>
          <p:cNvSpPr txBox="1"/>
          <p:nvPr userDrawn="1"/>
        </p:nvSpPr>
        <p:spPr>
          <a:xfrm>
            <a:off x="3426228" y="3117846"/>
            <a:ext cx="8765772" cy="1015663"/>
          </a:xfrm>
          <a:prstGeom prst="rect">
            <a:avLst/>
          </a:prstGeom>
          <a:noFill/>
        </p:spPr>
        <p:txBody>
          <a:bodyPr wrap="square" rtlCol="0">
            <a:spAutoFit/>
          </a:bodyPr>
          <a:lstStyle/>
          <a:p>
            <a:r>
              <a:rPr lang="en-US" sz="6000" b="1" i="0">
                <a:solidFill>
                  <a:schemeClr val="tx2">
                    <a:lumMod val="50000"/>
                  </a:schemeClr>
                </a:solidFill>
                <a:latin typeface="Arial Black" panose="020B0604020202020204" pitchFamily="34" charset="0"/>
                <a:cs typeface="Arial Black" panose="020B0604020202020204" pitchFamily="34" charset="0"/>
              </a:rPr>
              <a:t>Question &amp; Answers</a:t>
            </a:r>
          </a:p>
        </p:txBody>
      </p: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5" name="TextBox 4">
            <a:extLst>
              <a:ext uri="{FF2B5EF4-FFF2-40B4-BE49-F238E27FC236}">
                <a16:creationId xmlns:a16="http://schemas.microsoft.com/office/drawing/2014/main" id="{7D210945-8594-DEDF-839A-8A986C232B13}"/>
              </a:ext>
            </a:extLst>
          </p:cNvPr>
          <p:cNvSpPr txBox="1"/>
          <p:nvPr userDrawn="1"/>
        </p:nvSpPr>
        <p:spPr>
          <a:xfrm>
            <a:off x="152400" y="6507859"/>
            <a:ext cx="11555730" cy="276999"/>
          </a:xfrm>
          <a:prstGeom prst="rect">
            <a:avLst/>
          </a:prstGeom>
          <a:noFill/>
        </p:spPr>
        <p:txBody>
          <a:bodyPr wrap="square" rtlCol="0">
            <a:spAutoFit/>
          </a:bodyPr>
          <a:lstStyle/>
          <a:p>
            <a:pPr algn="ctr"/>
            <a:r>
              <a:rPr lang="en-US" sz="1200" i="1">
                <a:solidFill>
                  <a:schemeClr val="tx2">
                    <a:lumMod val="50000"/>
                  </a:schemeClr>
                </a:solidFill>
              </a:rPr>
              <a:t>Supported by Dell Medical School, Dell Children’s Medical Center, and Texas EMS and Trauma Acute Care Foundation</a:t>
            </a:r>
          </a:p>
        </p:txBody>
      </p:sp>
    </p:spTree>
    <p:extLst>
      <p:ext uri="{BB962C8B-B14F-4D97-AF65-F5344CB8AC3E}">
        <p14:creationId xmlns:p14="http://schemas.microsoft.com/office/powerpoint/2010/main" val="668903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valuation Statement">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CF3BF56-D10E-8A82-A41E-C65763821C33}"/>
              </a:ext>
            </a:extLst>
          </p:cNvPr>
          <p:cNvSpPr txBox="1"/>
          <p:nvPr userDrawn="1"/>
        </p:nvSpPr>
        <p:spPr>
          <a:xfrm>
            <a:off x="370114" y="971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cxnSp>
        <p:nvCxnSpPr>
          <p:cNvPr id="3" name="Straight Connector 2">
            <a:extLst>
              <a:ext uri="{FF2B5EF4-FFF2-40B4-BE49-F238E27FC236}">
                <a16:creationId xmlns:a16="http://schemas.microsoft.com/office/drawing/2014/main" id="{F9251F4E-032A-6BA9-EA78-FF00FD0D3311}"/>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9BFA64-B6B1-8D98-BA8A-43B101E80A74}"/>
              </a:ext>
            </a:extLst>
          </p:cNvPr>
          <p:cNvSpPr txBox="1"/>
          <p:nvPr userDrawn="1"/>
        </p:nvSpPr>
        <p:spPr>
          <a:xfrm>
            <a:off x="343444" y="389150"/>
            <a:ext cx="7750629" cy="769441"/>
          </a:xfrm>
          <a:prstGeom prst="rect">
            <a:avLst/>
          </a:prstGeom>
          <a:noFill/>
        </p:spPr>
        <p:txBody>
          <a:bodyPr wrap="square" rtlCol="0">
            <a:spAutoFit/>
          </a:bodyPr>
          <a:lstStyle/>
          <a:p>
            <a:r>
              <a:rPr lang="en-US" sz="4400" b="1" i="0">
                <a:solidFill>
                  <a:schemeClr val="tx2">
                    <a:lumMod val="50000"/>
                  </a:schemeClr>
                </a:solidFill>
                <a:latin typeface="Arial Black" panose="020B0604020202020204" pitchFamily="34" charset="0"/>
                <a:cs typeface="Arial Black" panose="020B0604020202020204" pitchFamily="34" charset="0"/>
              </a:rPr>
              <a:t>Evaluation Statement</a:t>
            </a:r>
          </a:p>
        </p:txBody>
      </p:sp>
      <p:sp>
        <p:nvSpPr>
          <p:cNvPr id="7" name="TextBox 6">
            <a:extLst>
              <a:ext uri="{FF2B5EF4-FFF2-40B4-BE49-F238E27FC236}">
                <a16:creationId xmlns:a16="http://schemas.microsoft.com/office/drawing/2014/main" id="{B0B2B69E-E178-A660-D93E-638BFFB94095}"/>
              </a:ext>
            </a:extLst>
          </p:cNvPr>
          <p:cNvSpPr txBox="1"/>
          <p:nvPr userDrawn="1"/>
        </p:nvSpPr>
        <p:spPr>
          <a:xfrm>
            <a:off x="5756945" y="1450559"/>
            <a:ext cx="5501081" cy="3693319"/>
          </a:xfrm>
          <a:prstGeom prst="rect">
            <a:avLst/>
          </a:prstGeom>
          <a:noFill/>
        </p:spPr>
        <p:txBody>
          <a:bodyPr wrap="square">
            <a:spAutoFit/>
          </a:bodyPr>
          <a:lstStyle/>
          <a:p>
            <a:r>
              <a:rPr lang="en-US"/>
              <a:t>Questionnaire Instructions to Receive Continuing Professional Development hours:</a:t>
            </a:r>
          </a:p>
          <a:p>
            <a:endParaRPr lang="en-US"/>
          </a:p>
          <a:p>
            <a:pPr marL="342900" indent="-342900">
              <a:buAutoNum type="arabicPeriod"/>
            </a:pPr>
            <a:r>
              <a:rPr lang="en-US"/>
              <a:t>Use the QR code at left to access the feedback survey.</a:t>
            </a:r>
          </a:p>
          <a:p>
            <a:pPr marL="342900" indent="-342900">
              <a:buAutoNum type="arabicPeriod"/>
            </a:pPr>
            <a:r>
              <a:rPr lang="en-US"/>
              <a:t>Complete your survey at the end of this learning event, completing only one survey per participant. The survey completion deadline is January 18, 2025. </a:t>
            </a:r>
          </a:p>
          <a:p>
            <a:pPr marL="342900" indent="-342900">
              <a:buAutoNum type="arabicPeriod"/>
            </a:pPr>
            <a:endParaRPr lang="en-US"/>
          </a:p>
          <a:p>
            <a:r>
              <a:rPr lang="en-US"/>
              <a:t>Certificates will be emailed to the email you provide on the feedback survey. </a:t>
            </a:r>
          </a:p>
          <a:p>
            <a:endParaRPr lang="en-US"/>
          </a:p>
          <a:p>
            <a:r>
              <a:rPr lang="en-US"/>
              <a:t>Questions? Contact us at </a:t>
            </a:r>
            <a:r>
              <a:rPr lang="en-US">
                <a:hlinkClick r:id="rId2"/>
              </a:rPr>
              <a:t>education@tetaf.org</a:t>
            </a:r>
            <a:endParaRPr lang="en-US"/>
          </a:p>
        </p:txBody>
      </p:sp>
      <p:sp>
        <p:nvSpPr>
          <p:cNvPr id="2" name="Rectangle 1">
            <a:extLst>
              <a:ext uri="{FF2B5EF4-FFF2-40B4-BE49-F238E27FC236}">
                <a16:creationId xmlns:a16="http://schemas.microsoft.com/office/drawing/2014/main" id="{2453E9B2-DA59-B4F5-FE3A-6E8F8B693FC6}"/>
              </a:ext>
            </a:extLst>
          </p:cNvPr>
          <p:cNvSpPr/>
          <p:nvPr userDrawn="1"/>
        </p:nvSpPr>
        <p:spPr>
          <a:xfrm>
            <a:off x="601435" y="1503927"/>
            <a:ext cx="4369546" cy="4195482"/>
          </a:xfrm>
          <a:prstGeom prst="rect">
            <a:avLst/>
          </a:prstGeom>
          <a:solidFill>
            <a:srgbClr val="1B5D96"/>
          </a:solidFill>
          <a:ln>
            <a:solidFill>
              <a:srgbClr val="D2E3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07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FF19-042F-1EBB-B92F-3191723A5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C97F6-9462-5EFB-C380-C8987FD7BB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75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6DE6-B8B3-8C89-1780-5A1BA09D5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078F7-86B4-B64F-2556-DB1A0C7C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8A5442-816F-4409-BD28-3EB22ED127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27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lternativ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3F9F9BF-AFCD-9B19-6FD7-9C22AE919B46}"/>
              </a:ext>
            </a:extLst>
          </p:cNvPr>
          <p:cNvGrpSpPr/>
          <p:nvPr userDrawn="1"/>
        </p:nvGrpSpPr>
        <p:grpSpPr>
          <a:xfrm>
            <a:off x="0" y="3177238"/>
            <a:ext cx="12192000" cy="2502385"/>
            <a:chOff x="0" y="1497137"/>
            <a:chExt cx="12192000" cy="2502385"/>
          </a:xfrm>
        </p:grpSpPr>
        <p:sp>
          <p:nvSpPr>
            <p:cNvPr id="7" name="Rectangle 6">
              <a:extLst>
                <a:ext uri="{FF2B5EF4-FFF2-40B4-BE49-F238E27FC236}">
                  <a16:creationId xmlns:a16="http://schemas.microsoft.com/office/drawing/2014/main" id="{9484C88A-22BF-A2FC-75AA-2D1E5894E3B3}"/>
                </a:ext>
              </a:extLst>
            </p:cNvPr>
            <p:cNvSpPr/>
            <p:nvPr userDrawn="1"/>
          </p:nvSpPr>
          <p:spPr>
            <a:xfrm>
              <a:off x="304800" y="1505968"/>
              <a:ext cx="11887200" cy="2493554"/>
            </a:xfrm>
            <a:prstGeom prst="rect">
              <a:avLst/>
            </a:prstGeom>
            <a:solidFill>
              <a:schemeClr val="tx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l"/>
              <a:endParaRPr lang="en-US" sz="1800" b="1" i="0">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5C91DC4B-4EFC-B4DD-D82A-BDA6051DD3CE}"/>
                </a:ext>
              </a:extLst>
            </p:cNvPr>
            <p:cNvSpPr/>
            <p:nvPr userDrawn="1"/>
          </p:nvSpPr>
          <p:spPr>
            <a:xfrm>
              <a:off x="0" y="1497137"/>
              <a:ext cx="304800" cy="2502385"/>
            </a:xfrm>
            <a:prstGeom prst="rect">
              <a:avLst/>
            </a:prstGeom>
            <a:solidFill>
              <a:srgbClr val="689CA7"/>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a:p>
          </p:txBody>
        </p:sp>
      </p:grpSp>
      <p:sp>
        <p:nvSpPr>
          <p:cNvPr id="17" name="Title 16">
            <a:extLst>
              <a:ext uri="{FF2B5EF4-FFF2-40B4-BE49-F238E27FC236}">
                <a16:creationId xmlns:a16="http://schemas.microsoft.com/office/drawing/2014/main" id="{59CD1E09-D866-4E4C-82F8-3043454F50FC}"/>
              </a:ext>
            </a:extLst>
          </p:cNvPr>
          <p:cNvSpPr>
            <a:spLocks noGrp="1"/>
          </p:cNvSpPr>
          <p:nvPr>
            <p:ph type="title"/>
          </p:nvPr>
        </p:nvSpPr>
        <p:spPr>
          <a:xfrm>
            <a:off x="988400" y="3701862"/>
            <a:ext cx="10515600" cy="1325563"/>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20" name="TextBox 19">
            <a:extLst>
              <a:ext uri="{FF2B5EF4-FFF2-40B4-BE49-F238E27FC236}">
                <a16:creationId xmlns:a16="http://schemas.microsoft.com/office/drawing/2014/main" id="{78EEC3B6-7B4D-C257-1E45-971F2EF9E60E}"/>
              </a:ext>
            </a:extLst>
          </p:cNvPr>
          <p:cNvSpPr txBox="1"/>
          <p:nvPr userDrawn="1"/>
        </p:nvSpPr>
        <p:spPr>
          <a:xfrm>
            <a:off x="152400" y="6507859"/>
            <a:ext cx="11555730" cy="276999"/>
          </a:xfrm>
          <a:prstGeom prst="rect">
            <a:avLst/>
          </a:prstGeom>
          <a:noFill/>
        </p:spPr>
        <p:txBody>
          <a:bodyPr wrap="square" rtlCol="0">
            <a:spAutoFit/>
          </a:bodyPr>
          <a:lstStyle/>
          <a:p>
            <a:pPr algn="ctr"/>
            <a:r>
              <a:rPr lang="en-US" sz="1200" i="1">
                <a:solidFill>
                  <a:schemeClr val="bg2">
                    <a:lumMod val="50000"/>
                  </a:schemeClr>
                </a:solidFill>
              </a:rPr>
              <a:t>Supported by Dell Medical School, Dell Children’s Medical Center, and Texas EMS and Trauma Acute Care Foundation</a:t>
            </a:r>
          </a:p>
        </p:txBody>
      </p:sp>
      <p:pic>
        <p:nvPicPr>
          <p:cNvPr id="26" name="Picture 25" descr="Boy listening to heartbeat in clinic with stethoscope">
            <a:extLst>
              <a:ext uri="{FF2B5EF4-FFF2-40B4-BE49-F238E27FC236}">
                <a16:creationId xmlns:a16="http://schemas.microsoft.com/office/drawing/2014/main" id="{8369CA43-72A0-5F9E-4A10-A5D941B84F6F}"/>
              </a:ext>
            </a:extLst>
          </p:cNvPr>
          <p:cNvPicPr>
            <a:picLocks noChangeAspect="1"/>
          </p:cNvPicPr>
          <p:nvPr userDrawn="1"/>
        </p:nvPicPr>
        <p:blipFill>
          <a:blip r:embed="rId2"/>
          <a:stretch>
            <a:fillRect/>
          </a:stretch>
        </p:blipFill>
        <p:spPr>
          <a:xfrm>
            <a:off x="5993068" y="1326712"/>
            <a:ext cx="1988830" cy="1325563"/>
          </a:xfrm>
          <a:prstGeom prst="rect">
            <a:avLst/>
          </a:prstGeom>
        </p:spPr>
      </p:pic>
      <p:pic>
        <p:nvPicPr>
          <p:cNvPr id="30" name="Picture 29" descr="Doctor using tablet in clinic with patient">
            <a:extLst>
              <a:ext uri="{FF2B5EF4-FFF2-40B4-BE49-F238E27FC236}">
                <a16:creationId xmlns:a16="http://schemas.microsoft.com/office/drawing/2014/main" id="{192587F9-80FC-6477-5ED0-F3769CFDA5CC}"/>
              </a:ext>
            </a:extLst>
          </p:cNvPr>
          <p:cNvPicPr>
            <a:picLocks noChangeAspect="1"/>
          </p:cNvPicPr>
          <p:nvPr userDrawn="1"/>
        </p:nvPicPr>
        <p:blipFill>
          <a:blip r:embed="rId3"/>
          <a:stretch>
            <a:fillRect/>
          </a:stretch>
        </p:blipFill>
        <p:spPr>
          <a:xfrm>
            <a:off x="3941435" y="1339189"/>
            <a:ext cx="1988830" cy="1325563"/>
          </a:xfrm>
          <a:prstGeom prst="rect">
            <a:avLst/>
          </a:prstGeom>
        </p:spPr>
      </p:pic>
      <p:pic>
        <p:nvPicPr>
          <p:cNvPr id="34" name="Picture 33" descr="Doctor in clinic explaining report on tablet to family">
            <a:extLst>
              <a:ext uri="{FF2B5EF4-FFF2-40B4-BE49-F238E27FC236}">
                <a16:creationId xmlns:a16="http://schemas.microsoft.com/office/drawing/2014/main" id="{AF20A31A-AD21-FBE9-E293-D2D3C99E4A35}"/>
              </a:ext>
            </a:extLst>
          </p:cNvPr>
          <p:cNvPicPr>
            <a:picLocks noChangeAspect="1"/>
          </p:cNvPicPr>
          <p:nvPr userDrawn="1"/>
        </p:nvPicPr>
        <p:blipFill>
          <a:blip r:embed="rId4"/>
          <a:stretch>
            <a:fillRect/>
          </a:stretch>
        </p:blipFill>
        <p:spPr>
          <a:xfrm>
            <a:off x="8250565" y="1361829"/>
            <a:ext cx="1988830" cy="1325563"/>
          </a:xfrm>
          <a:prstGeom prst="rect">
            <a:avLst/>
          </a:prstGeom>
        </p:spPr>
      </p:pic>
      <p:sp>
        <p:nvSpPr>
          <p:cNvPr id="3" name="Text Placeholder 20">
            <a:extLst>
              <a:ext uri="{FF2B5EF4-FFF2-40B4-BE49-F238E27FC236}">
                <a16:creationId xmlns:a16="http://schemas.microsoft.com/office/drawing/2014/main" id="{7B8EF8C9-1746-38B9-CFBB-67A39F7A1A74}"/>
              </a:ext>
            </a:extLst>
          </p:cNvPr>
          <p:cNvSpPr>
            <a:spLocks noGrp="1"/>
          </p:cNvSpPr>
          <p:nvPr>
            <p:ph type="body" sz="quarter" idx="14" hasCustomPrompt="1"/>
          </p:nvPr>
        </p:nvSpPr>
        <p:spPr>
          <a:xfrm>
            <a:off x="304800" y="12920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pic>
        <p:nvPicPr>
          <p:cNvPr id="9" name="Picture 8" descr="Doctor greeting boy sitting on mother in clinic">
            <a:extLst>
              <a:ext uri="{FF2B5EF4-FFF2-40B4-BE49-F238E27FC236}">
                <a16:creationId xmlns:a16="http://schemas.microsoft.com/office/drawing/2014/main" id="{0BD31B6B-C8DF-0732-609D-4379BA3F654E}"/>
              </a:ext>
            </a:extLst>
          </p:cNvPr>
          <p:cNvPicPr>
            <a:picLocks noChangeAspect="1"/>
          </p:cNvPicPr>
          <p:nvPr userDrawn="1"/>
        </p:nvPicPr>
        <p:blipFill>
          <a:blip r:embed="rId5"/>
          <a:stretch>
            <a:fillRect/>
          </a:stretch>
        </p:blipFill>
        <p:spPr>
          <a:xfrm>
            <a:off x="1824683" y="1344988"/>
            <a:ext cx="1988830" cy="1325563"/>
          </a:xfrm>
          <a:prstGeom prst="rect">
            <a:avLst/>
          </a:prstGeom>
        </p:spPr>
      </p:pic>
    </p:spTree>
    <p:extLst>
      <p:ext uri="{BB962C8B-B14F-4D97-AF65-F5344CB8AC3E}">
        <p14:creationId xmlns:p14="http://schemas.microsoft.com/office/powerpoint/2010/main" val="337131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8D91-D024-67BF-7AE3-447DDD5C8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2FAC7-2A6D-65F9-1141-6F96D5DE6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8A9DDF-7B08-3862-AD4F-1E4E351AC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87F36-4FCF-DA0F-2DAB-8CC0A887F6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FE8458-BE35-59D3-1CC8-08E3947C4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56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601F-6FDB-B1AF-2F36-A9F4960449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3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15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D6CAE-32B6-9375-9F79-0458888B7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B601A-EAF5-FF40-EDFD-895C6C221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9CE77-AFCC-1A87-29B2-3642B4059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138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608E-F839-6F0C-1F96-924F3B4E2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776225-1802-5BA5-E01D-A14EC429F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CA3015-EA3A-7B88-AAE3-9C0C607A4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990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1FDE-E4B1-BBCC-360E-38A81C3429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1810EA-F71F-3AD6-835F-8C974B2676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0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D2F7A-84F5-4909-A63B-E1DAA82545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28F18-58B1-EC96-D480-85DEE915D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19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Alternative 3">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3F9F9BF-AFCD-9B19-6FD7-9C22AE919B46}"/>
              </a:ext>
            </a:extLst>
          </p:cNvPr>
          <p:cNvGrpSpPr/>
          <p:nvPr userDrawn="1"/>
        </p:nvGrpSpPr>
        <p:grpSpPr>
          <a:xfrm>
            <a:off x="0" y="3177238"/>
            <a:ext cx="12192000" cy="2502385"/>
            <a:chOff x="0" y="1497137"/>
            <a:chExt cx="12192000" cy="2502385"/>
          </a:xfrm>
        </p:grpSpPr>
        <p:sp>
          <p:nvSpPr>
            <p:cNvPr id="7" name="Rectangle 6">
              <a:extLst>
                <a:ext uri="{FF2B5EF4-FFF2-40B4-BE49-F238E27FC236}">
                  <a16:creationId xmlns:a16="http://schemas.microsoft.com/office/drawing/2014/main" id="{9484C88A-22BF-A2FC-75AA-2D1E5894E3B3}"/>
                </a:ext>
              </a:extLst>
            </p:cNvPr>
            <p:cNvSpPr/>
            <p:nvPr userDrawn="1"/>
          </p:nvSpPr>
          <p:spPr>
            <a:xfrm>
              <a:off x="304800" y="1505968"/>
              <a:ext cx="11887200" cy="2493554"/>
            </a:xfrm>
            <a:prstGeom prst="rect">
              <a:avLst/>
            </a:prstGeom>
            <a:solidFill>
              <a:schemeClr val="tx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l"/>
              <a:endParaRPr lang="en-US" sz="1800" b="1" i="0">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5C91DC4B-4EFC-B4DD-D82A-BDA6051DD3CE}"/>
                </a:ext>
              </a:extLst>
            </p:cNvPr>
            <p:cNvSpPr/>
            <p:nvPr userDrawn="1"/>
          </p:nvSpPr>
          <p:spPr>
            <a:xfrm>
              <a:off x="0" y="1497137"/>
              <a:ext cx="304800" cy="2502385"/>
            </a:xfrm>
            <a:prstGeom prst="rect">
              <a:avLst/>
            </a:prstGeom>
            <a:solidFill>
              <a:srgbClr val="689CA7"/>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a:p>
          </p:txBody>
        </p:sp>
      </p:grpSp>
      <p:sp>
        <p:nvSpPr>
          <p:cNvPr id="17" name="Title 16">
            <a:extLst>
              <a:ext uri="{FF2B5EF4-FFF2-40B4-BE49-F238E27FC236}">
                <a16:creationId xmlns:a16="http://schemas.microsoft.com/office/drawing/2014/main" id="{59CD1E09-D866-4E4C-82F8-3043454F50FC}"/>
              </a:ext>
            </a:extLst>
          </p:cNvPr>
          <p:cNvSpPr>
            <a:spLocks noGrp="1"/>
          </p:cNvSpPr>
          <p:nvPr>
            <p:ph type="title"/>
          </p:nvPr>
        </p:nvSpPr>
        <p:spPr>
          <a:xfrm>
            <a:off x="988400" y="3701862"/>
            <a:ext cx="10515600" cy="1325563"/>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9" name="TextBox 18">
            <a:extLst>
              <a:ext uri="{FF2B5EF4-FFF2-40B4-BE49-F238E27FC236}">
                <a16:creationId xmlns:a16="http://schemas.microsoft.com/office/drawing/2014/main" id="{9CF3BF56-D10E-8A82-A41E-C65763821C33}"/>
              </a:ext>
            </a:extLst>
          </p:cNvPr>
          <p:cNvSpPr txBox="1"/>
          <p:nvPr userDrawn="1"/>
        </p:nvSpPr>
        <p:spPr>
          <a:xfrm>
            <a:off x="304800" y="1087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0" name="TextBox 19">
            <a:extLst>
              <a:ext uri="{FF2B5EF4-FFF2-40B4-BE49-F238E27FC236}">
                <a16:creationId xmlns:a16="http://schemas.microsoft.com/office/drawing/2014/main" id="{78EEC3B6-7B4D-C257-1E45-971F2EF9E60E}"/>
              </a:ext>
            </a:extLst>
          </p:cNvPr>
          <p:cNvSpPr txBox="1"/>
          <p:nvPr userDrawn="1"/>
        </p:nvSpPr>
        <p:spPr>
          <a:xfrm>
            <a:off x="152400" y="6507859"/>
            <a:ext cx="11555730" cy="276999"/>
          </a:xfrm>
          <a:prstGeom prst="rect">
            <a:avLst/>
          </a:prstGeom>
          <a:noFill/>
        </p:spPr>
        <p:txBody>
          <a:bodyPr wrap="square" rtlCol="0">
            <a:spAutoFit/>
          </a:bodyPr>
          <a:lstStyle/>
          <a:p>
            <a:pPr algn="ctr"/>
            <a:r>
              <a:rPr lang="en-US" sz="1200" i="1">
                <a:solidFill>
                  <a:schemeClr val="bg2">
                    <a:lumMod val="50000"/>
                  </a:schemeClr>
                </a:solidFill>
              </a:rPr>
              <a:t>Supported by Dell Medical School, Dell Children’s Medical Center, and Texas EMS and Trauma Acute Care Foundation</a:t>
            </a:r>
          </a:p>
        </p:txBody>
      </p:sp>
      <p:pic>
        <p:nvPicPr>
          <p:cNvPr id="26" name="Picture 25" descr="Boy listening to heartbeat in clinic with stethoscope">
            <a:extLst>
              <a:ext uri="{FF2B5EF4-FFF2-40B4-BE49-F238E27FC236}">
                <a16:creationId xmlns:a16="http://schemas.microsoft.com/office/drawing/2014/main" id="{8369CA43-72A0-5F9E-4A10-A5D941B84F6F}"/>
              </a:ext>
            </a:extLst>
          </p:cNvPr>
          <p:cNvPicPr>
            <a:picLocks noChangeAspect="1"/>
          </p:cNvPicPr>
          <p:nvPr userDrawn="1"/>
        </p:nvPicPr>
        <p:blipFill>
          <a:blip r:embed="rId2"/>
          <a:stretch>
            <a:fillRect/>
          </a:stretch>
        </p:blipFill>
        <p:spPr>
          <a:xfrm>
            <a:off x="2306837" y="1332708"/>
            <a:ext cx="1988830" cy="1325563"/>
          </a:xfrm>
          <a:prstGeom prst="rect">
            <a:avLst/>
          </a:prstGeom>
        </p:spPr>
      </p:pic>
      <p:sp>
        <p:nvSpPr>
          <p:cNvPr id="3" name="Text Placeholder 20">
            <a:extLst>
              <a:ext uri="{FF2B5EF4-FFF2-40B4-BE49-F238E27FC236}">
                <a16:creationId xmlns:a16="http://schemas.microsoft.com/office/drawing/2014/main" id="{7B8EF8C9-1746-38B9-CFBB-67A39F7A1A74}"/>
              </a:ext>
            </a:extLst>
          </p:cNvPr>
          <p:cNvSpPr>
            <a:spLocks noGrp="1"/>
          </p:cNvSpPr>
          <p:nvPr>
            <p:ph type="body" sz="quarter" idx="14" hasCustomPrompt="1"/>
          </p:nvPr>
        </p:nvSpPr>
        <p:spPr>
          <a:xfrm>
            <a:off x="304800" y="419999"/>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pic>
        <p:nvPicPr>
          <p:cNvPr id="11" name="Picture 10" descr="Businessperson on a computer">
            <a:extLst>
              <a:ext uri="{FF2B5EF4-FFF2-40B4-BE49-F238E27FC236}">
                <a16:creationId xmlns:a16="http://schemas.microsoft.com/office/drawing/2014/main" id="{7B61187B-A16F-4EDD-8F03-F6B2B76DC248}"/>
              </a:ext>
            </a:extLst>
          </p:cNvPr>
          <p:cNvPicPr>
            <a:picLocks noChangeAspect="1"/>
          </p:cNvPicPr>
          <p:nvPr userDrawn="1"/>
        </p:nvPicPr>
        <p:blipFill>
          <a:blip r:embed="rId3"/>
          <a:stretch>
            <a:fillRect/>
          </a:stretch>
        </p:blipFill>
        <p:spPr>
          <a:xfrm>
            <a:off x="7020431" y="1338120"/>
            <a:ext cx="2353435" cy="1323807"/>
          </a:xfrm>
          <a:prstGeom prst="rect">
            <a:avLst/>
          </a:prstGeom>
        </p:spPr>
      </p:pic>
      <p:pic>
        <p:nvPicPr>
          <p:cNvPr id="21" name="Picture 20" descr="Healthcare colleagues meeting">
            <a:extLst>
              <a:ext uri="{FF2B5EF4-FFF2-40B4-BE49-F238E27FC236}">
                <a16:creationId xmlns:a16="http://schemas.microsoft.com/office/drawing/2014/main" id="{7371E8D3-28BA-95F4-6542-E0AFBAB90385}"/>
              </a:ext>
            </a:extLst>
          </p:cNvPr>
          <p:cNvPicPr>
            <a:picLocks noChangeAspect="1"/>
          </p:cNvPicPr>
          <p:nvPr userDrawn="1"/>
        </p:nvPicPr>
        <p:blipFill>
          <a:blip r:embed="rId4"/>
          <a:stretch>
            <a:fillRect/>
          </a:stretch>
        </p:blipFill>
        <p:spPr>
          <a:xfrm>
            <a:off x="4482481" y="1325891"/>
            <a:ext cx="2289173" cy="1323808"/>
          </a:xfrm>
          <a:prstGeom prst="rect">
            <a:avLst/>
          </a:prstGeom>
        </p:spPr>
      </p:pic>
    </p:spTree>
    <p:extLst>
      <p:ext uri="{BB962C8B-B14F-4D97-AF65-F5344CB8AC3E}">
        <p14:creationId xmlns:p14="http://schemas.microsoft.com/office/powerpoint/2010/main" val="85814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CF3BF56-D10E-8A82-A41E-C65763821C33}"/>
              </a:ext>
            </a:extLst>
          </p:cNvPr>
          <p:cNvSpPr txBox="1"/>
          <p:nvPr userDrawn="1"/>
        </p:nvSpPr>
        <p:spPr>
          <a:xfrm>
            <a:off x="370114" y="971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0" name="TextBox 19">
            <a:extLst>
              <a:ext uri="{FF2B5EF4-FFF2-40B4-BE49-F238E27FC236}">
                <a16:creationId xmlns:a16="http://schemas.microsoft.com/office/drawing/2014/main" id="{78EEC3B6-7B4D-C257-1E45-971F2EF9E60E}"/>
              </a:ext>
            </a:extLst>
          </p:cNvPr>
          <p:cNvSpPr txBox="1"/>
          <p:nvPr userDrawn="1"/>
        </p:nvSpPr>
        <p:spPr>
          <a:xfrm>
            <a:off x="0" y="6406901"/>
            <a:ext cx="12050486" cy="276999"/>
          </a:xfrm>
          <a:prstGeom prst="rect">
            <a:avLst/>
          </a:prstGeom>
          <a:noFill/>
        </p:spPr>
        <p:txBody>
          <a:bodyPr wrap="square" rtlCol="0">
            <a:spAutoFit/>
          </a:bodyPr>
          <a:lstStyle/>
          <a:p>
            <a:pPr algn="ctr"/>
            <a:r>
              <a:rPr lang="en-US" sz="1200" i="1">
                <a:solidFill>
                  <a:schemeClr val="bg2">
                    <a:lumMod val="50000"/>
                  </a:schemeClr>
                </a:solidFill>
              </a:rPr>
              <a:t>Supported by Dell Medical School, Dell Children’s Medical Center, and Texas EMS and Trauma Acute Care Foundation</a:t>
            </a:r>
          </a:p>
        </p:txBody>
      </p:sp>
      <p:cxnSp>
        <p:nvCxnSpPr>
          <p:cNvPr id="3" name="Straight Connector 2">
            <a:extLst>
              <a:ext uri="{FF2B5EF4-FFF2-40B4-BE49-F238E27FC236}">
                <a16:creationId xmlns:a16="http://schemas.microsoft.com/office/drawing/2014/main" id="{F9251F4E-032A-6BA9-EA78-FF00FD0D3311}"/>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292245-2BCD-37A2-1FA9-8DE06808097B}"/>
              </a:ext>
            </a:extLst>
          </p:cNvPr>
          <p:cNvSpPr txBox="1"/>
          <p:nvPr userDrawn="1"/>
        </p:nvSpPr>
        <p:spPr>
          <a:xfrm>
            <a:off x="418555" y="1445047"/>
            <a:ext cx="3761559" cy="307777"/>
          </a:xfrm>
          <a:prstGeom prst="rect">
            <a:avLst/>
          </a:prstGeom>
          <a:noFill/>
        </p:spPr>
        <p:txBody>
          <a:bodyPr wrap="square" rtlCol="0">
            <a:spAutoFit/>
          </a:bodyPr>
          <a:lstStyle/>
          <a:p>
            <a:r>
              <a:rPr lang="en-US" sz="1400" b="1" i="0" dirty="0">
                <a:solidFill>
                  <a:schemeClr val="bg2">
                    <a:lumMod val="75000"/>
                  </a:schemeClr>
                </a:solidFill>
                <a:latin typeface="Arial Narrow" panose="020B0604020202020204" pitchFamily="34" charset="0"/>
                <a:cs typeface="Arial Narrow" panose="020B0604020202020204" pitchFamily="34" charset="0"/>
              </a:rPr>
              <a:t>Subject Matter Expert(s)</a:t>
            </a:r>
          </a:p>
        </p:txBody>
      </p:sp>
      <p:sp>
        <p:nvSpPr>
          <p:cNvPr id="5" name="TextBox 4">
            <a:extLst>
              <a:ext uri="{FF2B5EF4-FFF2-40B4-BE49-F238E27FC236}">
                <a16:creationId xmlns:a16="http://schemas.microsoft.com/office/drawing/2014/main" id="{38DF0095-5E74-D1A2-1E9E-EC6665E63839}"/>
              </a:ext>
            </a:extLst>
          </p:cNvPr>
          <p:cNvSpPr txBox="1"/>
          <p:nvPr userDrawn="1"/>
        </p:nvSpPr>
        <p:spPr>
          <a:xfrm>
            <a:off x="343444" y="4203795"/>
            <a:ext cx="3761559" cy="307777"/>
          </a:xfrm>
          <a:prstGeom prst="rect">
            <a:avLst/>
          </a:prstGeom>
          <a:noFill/>
        </p:spPr>
        <p:txBody>
          <a:bodyPr wrap="square" rtlCol="0">
            <a:spAutoFit/>
          </a:bodyPr>
          <a:lstStyle/>
          <a:p>
            <a:r>
              <a:rPr lang="en-US" sz="1400" b="1" i="0" dirty="0">
                <a:solidFill>
                  <a:schemeClr val="bg2">
                    <a:lumMod val="75000"/>
                  </a:schemeClr>
                </a:solidFill>
                <a:latin typeface="Arial Narrow" panose="020B0604020202020204" pitchFamily="34" charset="0"/>
                <a:cs typeface="Arial Narrow" panose="020B0604020202020204" pitchFamily="34" charset="0"/>
              </a:rPr>
              <a:t>Pediatric Emergency Care Coordinator</a:t>
            </a:r>
          </a:p>
        </p:txBody>
      </p:sp>
      <p:sp>
        <p:nvSpPr>
          <p:cNvPr id="15" name="Text Placeholder 20">
            <a:extLst>
              <a:ext uri="{FF2B5EF4-FFF2-40B4-BE49-F238E27FC236}">
                <a16:creationId xmlns:a16="http://schemas.microsoft.com/office/drawing/2014/main" id="{DF8B2E89-20BB-7853-DEDD-DDE1CF4108CE}"/>
              </a:ext>
            </a:extLst>
          </p:cNvPr>
          <p:cNvSpPr>
            <a:spLocks noGrp="1"/>
          </p:cNvSpPr>
          <p:nvPr>
            <p:ph type="body" sz="quarter" idx="12" hasCustomPrompt="1"/>
          </p:nvPr>
        </p:nvSpPr>
        <p:spPr>
          <a:xfrm>
            <a:off x="1246909" y="1767629"/>
            <a:ext cx="9699438" cy="307758"/>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16" name="Text Placeholder 20">
            <a:extLst>
              <a:ext uri="{FF2B5EF4-FFF2-40B4-BE49-F238E27FC236}">
                <a16:creationId xmlns:a16="http://schemas.microsoft.com/office/drawing/2014/main" id="{90D774E7-F1D1-5518-DC29-61BC432542E0}"/>
              </a:ext>
            </a:extLst>
          </p:cNvPr>
          <p:cNvSpPr>
            <a:spLocks noGrp="1"/>
          </p:cNvSpPr>
          <p:nvPr>
            <p:ph type="body" sz="quarter" idx="13" hasCustomPrompt="1"/>
          </p:nvPr>
        </p:nvSpPr>
        <p:spPr>
          <a:xfrm>
            <a:off x="1246909" y="2090281"/>
            <a:ext cx="9699438" cy="1117527"/>
          </a:xfrm>
        </p:spPr>
        <p:txBody>
          <a:bodyPr anchor="t"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Institution</a:t>
            </a:r>
            <a:endParaRPr lang="en-US"/>
          </a:p>
        </p:txBody>
      </p:sp>
      <p:sp>
        <p:nvSpPr>
          <p:cNvPr id="24" name="TextBox 23">
            <a:extLst>
              <a:ext uri="{FF2B5EF4-FFF2-40B4-BE49-F238E27FC236}">
                <a16:creationId xmlns:a16="http://schemas.microsoft.com/office/drawing/2014/main" id="{D49BFA64-B6B1-8D98-BA8A-43B101E80A74}"/>
              </a:ext>
            </a:extLst>
          </p:cNvPr>
          <p:cNvSpPr txBox="1"/>
          <p:nvPr userDrawn="1"/>
        </p:nvSpPr>
        <p:spPr>
          <a:xfrm>
            <a:off x="343444" y="389150"/>
            <a:ext cx="7750629" cy="769441"/>
          </a:xfrm>
          <a:prstGeom prst="rect">
            <a:avLst/>
          </a:prstGeom>
          <a:noFill/>
        </p:spPr>
        <p:txBody>
          <a:bodyPr wrap="square" rtlCol="0">
            <a:spAutoFit/>
          </a:bodyPr>
          <a:lstStyle/>
          <a:p>
            <a:r>
              <a:rPr lang="en-US" sz="4400" b="1" i="0">
                <a:solidFill>
                  <a:schemeClr val="tx2">
                    <a:lumMod val="50000"/>
                  </a:schemeClr>
                </a:solidFill>
                <a:latin typeface="Arial Black" panose="020B0604020202020204" pitchFamily="34" charset="0"/>
                <a:cs typeface="Arial Black" panose="020B0604020202020204" pitchFamily="34" charset="0"/>
              </a:rPr>
              <a:t>Presenters</a:t>
            </a:r>
          </a:p>
        </p:txBody>
      </p:sp>
      <p:sp>
        <p:nvSpPr>
          <p:cNvPr id="27" name="Text Placeholder 20">
            <a:extLst>
              <a:ext uri="{FF2B5EF4-FFF2-40B4-BE49-F238E27FC236}">
                <a16:creationId xmlns:a16="http://schemas.microsoft.com/office/drawing/2014/main" id="{645F742F-ECD8-F73A-4364-31A238C866B5}"/>
              </a:ext>
            </a:extLst>
          </p:cNvPr>
          <p:cNvSpPr>
            <a:spLocks noGrp="1"/>
          </p:cNvSpPr>
          <p:nvPr>
            <p:ph type="body" sz="quarter" idx="14" hasCustomPrompt="1"/>
          </p:nvPr>
        </p:nvSpPr>
        <p:spPr>
          <a:xfrm>
            <a:off x="1165700" y="4493969"/>
            <a:ext cx="9699439" cy="276999"/>
          </a:xfrm>
        </p:spPr>
        <p:txBody>
          <a:bodyPr anchor="b"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tx1"/>
                </a:solidFill>
                <a:latin typeface="+mj-lt"/>
                <a:cs typeface="Arial Black"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Presenter or speaker name</a:t>
            </a:r>
          </a:p>
        </p:txBody>
      </p:sp>
      <p:sp>
        <p:nvSpPr>
          <p:cNvPr id="28" name="Text Placeholder 20">
            <a:extLst>
              <a:ext uri="{FF2B5EF4-FFF2-40B4-BE49-F238E27FC236}">
                <a16:creationId xmlns:a16="http://schemas.microsoft.com/office/drawing/2014/main" id="{B6DB24CA-2CF4-5B7B-70C7-8AC314FA7E33}"/>
              </a:ext>
            </a:extLst>
          </p:cNvPr>
          <p:cNvSpPr>
            <a:spLocks noGrp="1"/>
          </p:cNvSpPr>
          <p:nvPr>
            <p:ph type="body" sz="quarter" idx="15" hasCustomPrompt="1"/>
          </p:nvPr>
        </p:nvSpPr>
        <p:spPr>
          <a:xfrm>
            <a:off x="1165700" y="4838394"/>
            <a:ext cx="9699439" cy="276999"/>
          </a:xfrm>
        </p:spPr>
        <p:txBody>
          <a:bodyPr anchor="t" anchorCtr="0">
            <a:noAutofit/>
          </a:bodyPr>
          <a:lstStyle>
            <a:lvl1pPr marL="0" marR="0" indent="0" algn="l" defTabSz="609585" rtl="0" eaLnBrk="1" fontAlgn="auto" latinLnBrk="0" hangingPunct="1">
              <a:lnSpc>
                <a:spcPts val="1800"/>
              </a:lnSpc>
              <a:spcBef>
                <a:spcPts val="0"/>
              </a:spcBef>
              <a:spcAft>
                <a:spcPts val="0"/>
              </a:spcAft>
              <a:buClrTx/>
              <a:buSzTx/>
              <a:buFont typeface="Arial"/>
              <a:buNone/>
              <a:tabLst/>
              <a:defRPr sz="1400">
                <a:solidFill>
                  <a:schemeClr val="tx1"/>
                </a:solidFill>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a:t>Position/Role,</a:t>
            </a:r>
            <a:r>
              <a:rPr lang="en-US" sz="1400" baseline="0"/>
              <a:t> Institution</a:t>
            </a:r>
            <a:endParaRPr lang="en-US"/>
          </a:p>
        </p:txBody>
      </p:sp>
    </p:spTree>
    <p:extLst>
      <p:ext uri="{BB962C8B-B14F-4D97-AF65-F5344CB8AC3E}">
        <p14:creationId xmlns:p14="http://schemas.microsoft.com/office/powerpoint/2010/main" val="420483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 - Disclosure Statement">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CF3BF56-D10E-8A82-A41E-C65763821C33}"/>
              </a:ext>
            </a:extLst>
          </p:cNvPr>
          <p:cNvSpPr txBox="1"/>
          <p:nvPr userDrawn="1"/>
        </p:nvSpPr>
        <p:spPr>
          <a:xfrm>
            <a:off x="370114" y="971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cxnSp>
        <p:nvCxnSpPr>
          <p:cNvPr id="3" name="Straight Connector 2">
            <a:extLst>
              <a:ext uri="{FF2B5EF4-FFF2-40B4-BE49-F238E27FC236}">
                <a16:creationId xmlns:a16="http://schemas.microsoft.com/office/drawing/2014/main" id="{F9251F4E-032A-6BA9-EA78-FF00FD0D3311}"/>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9BFA64-B6B1-8D98-BA8A-43B101E80A74}"/>
              </a:ext>
            </a:extLst>
          </p:cNvPr>
          <p:cNvSpPr txBox="1"/>
          <p:nvPr userDrawn="1"/>
        </p:nvSpPr>
        <p:spPr>
          <a:xfrm>
            <a:off x="380999" y="550941"/>
            <a:ext cx="10602903" cy="523220"/>
          </a:xfrm>
          <a:prstGeom prst="rect">
            <a:avLst/>
          </a:prstGeom>
          <a:noFill/>
        </p:spPr>
        <p:txBody>
          <a:bodyPr wrap="square" rtlCol="0">
            <a:spAutoFit/>
          </a:bodyPr>
          <a:lstStyle/>
          <a:p>
            <a:r>
              <a:rPr lang="en-US" sz="2800" b="1" i="0">
                <a:solidFill>
                  <a:schemeClr val="tx2">
                    <a:lumMod val="50000"/>
                  </a:schemeClr>
                </a:solidFill>
                <a:latin typeface="Arial Black" panose="020B0604020202020204" pitchFamily="34" charset="0"/>
                <a:cs typeface="Arial Black" panose="020B0604020202020204" pitchFamily="34" charset="0"/>
              </a:rPr>
              <a:t>Disclosure Statement</a:t>
            </a:r>
          </a:p>
        </p:txBody>
      </p:sp>
      <p:sp>
        <p:nvSpPr>
          <p:cNvPr id="2" name="Text Placeholder 2">
            <a:extLst>
              <a:ext uri="{FF2B5EF4-FFF2-40B4-BE49-F238E27FC236}">
                <a16:creationId xmlns:a16="http://schemas.microsoft.com/office/drawing/2014/main" id="{B274DF15-6570-B860-4AC1-65B530710DC3}"/>
              </a:ext>
            </a:extLst>
          </p:cNvPr>
          <p:cNvSpPr>
            <a:spLocks noGrp="1"/>
          </p:cNvSpPr>
          <p:nvPr>
            <p:ph type="body" idx="1" hasCustomPrompt="1"/>
          </p:nvPr>
        </p:nvSpPr>
        <p:spPr>
          <a:xfrm>
            <a:off x="504118" y="1690576"/>
            <a:ext cx="10442229" cy="4008833"/>
          </a:xfrm>
        </p:spPr>
        <p:txBody>
          <a:bodyPr>
            <a:normAutofit/>
          </a:bodyPr>
          <a:lstStyle>
            <a:lvl1pPr marL="0" indent="0">
              <a:lnSpc>
                <a:spcPct val="200000"/>
              </a:lnSpc>
              <a:buFont typeface="Wingdings" pitchFamily="2" charset="2"/>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0" u="none" dirty="0"/>
              <a:t>This information will be added by CNE coordinator.</a:t>
            </a:r>
          </a:p>
        </p:txBody>
      </p:sp>
    </p:spTree>
    <p:extLst>
      <p:ext uri="{BB962C8B-B14F-4D97-AF65-F5344CB8AC3E}">
        <p14:creationId xmlns:p14="http://schemas.microsoft.com/office/powerpoint/2010/main" val="6166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osures | Acknowledgements - S1">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CF3BF56-D10E-8A82-A41E-C65763821C33}"/>
              </a:ext>
            </a:extLst>
          </p:cNvPr>
          <p:cNvSpPr txBox="1"/>
          <p:nvPr userDrawn="1"/>
        </p:nvSpPr>
        <p:spPr>
          <a:xfrm>
            <a:off x="370114" y="971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cxnSp>
        <p:nvCxnSpPr>
          <p:cNvPr id="3" name="Straight Connector 2">
            <a:extLst>
              <a:ext uri="{FF2B5EF4-FFF2-40B4-BE49-F238E27FC236}">
                <a16:creationId xmlns:a16="http://schemas.microsoft.com/office/drawing/2014/main" id="{F9251F4E-032A-6BA9-EA78-FF00FD0D3311}"/>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9BFA64-B6B1-8D98-BA8A-43B101E80A74}"/>
              </a:ext>
            </a:extLst>
          </p:cNvPr>
          <p:cNvSpPr txBox="1"/>
          <p:nvPr userDrawn="1"/>
        </p:nvSpPr>
        <p:spPr>
          <a:xfrm>
            <a:off x="380999" y="550941"/>
            <a:ext cx="10602903" cy="523220"/>
          </a:xfrm>
          <a:prstGeom prst="rect">
            <a:avLst/>
          </a:prstGeom>
          <a:noFill/>
        </p:spPr>
        <p:txBody>
          <a:bodyPr wrap="square" rtlCol="0">
            <a:spAutoFit/>
          </a:bodyPr>
          <a:lstStyle/>
          <a:p>
            <a:r>
              <a:rPr lang="en-US" sz="2800" b="1" i="0">
                <a:solidFill>
                  <a:schemeClr val="tx2">
                    <a:lumMod val="50000"/>
                  </a:schemeClr>
                </a:solidFill>
                <a:latin typeface="Arial Black" panose="020B0604020202020204" pitchFamily="34" charset="0"/>
                <a:cs typeface="Arial Black" panose="020B0604020202020204" pitchFamily="34" charset="0"/>
              </a:rPr>
              <a:t>Acknowledgements and Disclosures</a:t>
            </a:r>
          </a:p>
        </p:txBody>
      </p:sp>
      <p:sp>
        <p:nvSpPr>
          <p:cNvPr id="5" name="Text Placeholder 2">
            <a:extLst>
              <a:ext uri="{FF2B5EF4-FFF2-40B4-BE49-F238E27FC236}">
                <a16:creationId xmlns:a16="http://schemas.microsoft.com/office/drawing/2014/main" id="{04522425-D03C-5886-427D-D9AC543C9C51}"/>
              </a:ext>
            </a:extLst>
          </p:cNvPr>
          <p:cNvSpPr>
            <a:spLocks noGrp="1"/>
          </p:cNvSpPr>
          <p:nvPr>
            <p:ph type="body" idx="1" hasCustomPrompt="1"/>
          </p:nvPr>
        </p:nvSpPr>
        <p:spPr>
          <a:xfrm>
            <a:off x="504118" y="1690576"/>
            <a:ext cx="10442229" cy="4008833"/>
          </a:xfrm>
        </p:spPr>
        <p:txBody>
          <a:bodyPr>
            <a:normAutofit/>
          </a:bodyPr>
          <a:lstStyle>
            <a:lvl1pPr marL="0" indent="0">
              <a:lnSpc>
                <a:spcPct val="200000"/>
              </a:lnSpc>
              <a:buFont typeface="Wingdings" pitchFamily="2" charset="2"/>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0" u="none" dirty="0"/>
              <a:t>Click to add any information that should be disclosed to attendees.</a:t>
            </a:r>
          </a:p>
        </p:txBody>
      </p:sp>
    </p:spTree>
    <p:extLst>
      <p:ext uri="{BB962C8B-B14F-4D97-AF65-F5344CB8AC3E}">
        <p14:creationId xmlns:p14="http://schemas.microsoft.com/office/powerpoint/2010/main" val="37943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XPRP Overview">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9251F4E-032A-6BA9-EA78-FF00FD0D3311}"/>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9BFA64-B6B1-8D98-BA8A-43B101E80A74}"/>
              </a:ext>
            </a:extLst>
          </p:cNvPr>
          <p:cNvSpPr txBox="1"/>
          <p:nvPr userDrawn="1"/>
        </p:nvSpPr>
        <p:spPr>
          <a:xfrm>
            <a:off x="343444" y="389150"/>
            <a:ext cx="10602903" cy="646331"/>
          </a:xfrm>
          <a:prstGeom prst="rect">
            <a:avLst/>
          </a:prstGeom>
          <a:noFill/>
        </p:spPr>
        <p:txBody>
          <a:bodyPr wrap="square" rtlCol="0">
            <a:spAutoFit/>
          </a:bodyPr>
          <a:lstStyle/>
          <a:p>
            <a:r>
              <a:rPr lang="en-US" sz="3600" b="1" i="0">
                <a:solidFill>
                  <a:schemeClr val="tx2">
                    <a:lumMod val="50000"/>
                  </a:schemeClr>
                </a:solidFill>
                <a:latin typeface="Arial Black" panose="020B0604020202020204" pitchFamily="34" charset="0"/>
                <a:cs typeface="Arial Black" panose="020B0604020202020204" pitchFamily="34" charset="0"/>
              </a:rPr>
              <a:t>Texas Pediatric Readiness Project</a:t>
            </a:r>
          </a:p>
        </p:txBody>
      </p:sp>
      <p:sp>
        <p:nvSpPr>
          <p:cNvPr id="5" name="TextBox 4">
            <a:extLst>
              <a:ext uri="{FF2B5EF4-FFF2-40B4-BE49-F238E27FC236}">
                <a16:creationId xmlns:a16="http://schemas.microsoft.com/office/drawing/2014/main" id="{E1A7162C-308B-8B63-6809-C476011E3ABB}"/>
              </a:ext>
            </a:extLst>
          </p:cNvPr>
          <p:cNvSpPr txBox="1"/>
          <p:nvPr userDrawn="1"/>
        </p:nvSpPr>
        <p:spPr>
          <a:xfrm>
            <a:off x="570451" y="1543574"/>
            <a:ext cx="4957894" cy="3970318"/>
          </a:xfrm>
          <a:prstGeom prst="rect">
            <a:avLst/>
          </a:prstGeom>
          <a:noFill/>
        </p:spPr>
        <p:txBody>
          <a:bodyPr wrap="square" rtlCol="0">
            <a:spAutoFit/>
          </a:bodyPr>
          <a:lstStyle/>
          <a:p>
            <a:r>
              <a:rPr lang="en-US" i="1">
                <a:latin typeface="Arial" panose="020B0604020202020204" pitchFamily="34" charset="0"/>
                <a:cs typeface="Arial" panose="020B0604020202020204" pitchFamily="34" charset="0"/>
              </a:rPr>
              <a:t>Project Arms:</a:t>
            </a:r>
          </a:p>
          <a:p>
            <a:endParaRPr lang="en-US">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Pediatric virtual education series</a:t>
            </a:r>
          </a:p>
          <a:p>
            <a:pPr marL="285750" indent="-285750" algn="l" fontAlgn="base">
              <a:buFont typeface="Arial" panose="020B0604020202020204" pitchFamily="34" charset="0"/>
              <a:buChar char="•"/>
            </a:pPr>
            <a:endParaRPr lang="en-US" b="0" i="0" u="none" strike="noStrike">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12 standardized pediatric trauma simulations</a:t>
            </a:r>
          </a:p>
          <a:p>
            <a:pPr marL="285750" indent="-285750" algn="l" fontAlgn="base">
              <a:buFont typeface="Arial" panose="020B0604020202020204" pitchFamily="34" charset="0"/>
              <a:buChar char="•"/>
            </a:pPr>
            <a:endParaRPr lang="en-US" b="0" i="0" u="none" strike="noStrike">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Regional pediatric emergency care champions within each of 22 trauma service regions </a:t>
            </a:r>
          </a:p>
          <a:p>
            <a:pPr marL="285750" indent="-285750" algn="l" fontAlgn="base">
              <a:buFont typeface="Arial" panose="020B0604020202020204" pitchFamily="34" charset="0"/>
              <a:buChar char="•"/>
            </a:pPr>
            <a:endParaRPr lang="en-US" b="0" i="0" u="none" strike="noStrike">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Pediatric QI performance measures and dashboards to drive pediatric QI efforts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A6961E-7F0E-247B-4DBC-39CFBB25C11E}"/>
              </a:ext>
            </a:extLst>
          </p:cNvPr>
          <p:cNvSpPr txBox="1"/>
          <p:nvPr userDrawn="1"/>
        </p:nvSpPr>
        <p:spPr>
          <a:xfrm>
            <a:off x="6494476" y="1543574"/>
            <a:ext cx="5392724" cy="3416320"/>
          </a:xfrm>
          <a:prstGeom prst="rect">
            <a:avLst/>
          </a:prstGeom>
          <a:noFill/>
        </p:spPr>
        <p:txBody>
          <a:bodyPr wrap="square" rtlCol="0">
            <a:spAutoFit/>
          </a:bodyPr>
          <a:lstStyle/>
          <a:p>
            <a:r>
              <a:rPr lang="en-US" i="1">
                <a:latin typeface="Arial" panose="020B0604020202020204" pitchFamily="34" charset="0"/>
                <a:cs typeface="Arial" panose="020B0604020202020204" pitchFamily="34" charset="0"/>
              </a:rPr>
              <a:t>Supported by:</a:t>
            </a:r>
          </a:p>
          <a:p>
            <a:endParaRPr lang="en-US">
              <a:latin typeface="Arial" panose="020B0604020202020204" pitchFamily="34" charset="0"/>
              <a:cs typeface="Arial" panose="020B0604020202020204" pitchFamily="34" charset="0"/>
            </a:endParaRP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Governor’s EMS and Trauma Advisory Council</a:t>
            </a: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Texas EMS for Children</a:t>
            </a: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Texas Emergency Nurses Association</a:t>
            </a: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Texas Trauma Coordinators Forum</a:t>
            </a: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Texas EMS and Trauma Acute Care Foundation</a:t>
            </a:r>
          </a:p>
          <a:p>
            <a:pPr marL="285750" indent="-285750" algn="l" fontAlgn="base">
              <a:lnSpc>
                <a:spcPct val="150000"/>
              </a:lnSpc>
              <a:buFont typeface="Arial" panose="020B0604020202020204" pitchFamily="34" charset="0"/>
              <a:buChar char="•"/>
            </a:pPr>
            <a:r>
              <a:rPr lang="en-US" b="0" i="0" u="none" strike="noStrike">
                <a:solidFill>
                  <a:srgbClr val="000000"/>
                </a:solidFill>
                <a:effectLst/>
                <a:latin typeface="Arial" panose="020B0604020202020204" pitchFamily="34" charset="0"/>
                <a:cs typeface="Arial" panose="020B0604020202020204" pitchFamily="34" charset="0"/>
              </a:rPr>
              <a:t>National Pediatric Readiness Quality Initiative</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9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Objectiv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93928-E167-103F-164A-885A0561FF25}"/>
              </a:ext>
            </a:extLst>
          </p:cNvPr>
          <p:cNvSpPr txBox="1"/>
          <p:nvPr userDrawn="1"/>
        </p:nvSpPr>
        <p:spPr>
          <a:xfrm>
            <a:off x="152400" y="6507859"/>
            <a:ext cx="11555730" cy="276999"/>
          </a:xfrm>
          <a:prstGeom prst="rect">
            <a:avLst/>
          </a:prstGeom>
          <a:noFill/>
        </p:spPr>
        <p:txBody>
          <a:bodyPr wrap="square" rtlCol="0">
            <a:spAutoFit/>
          </a:bodyPr>
          <a:lstStyle/>
          <a:p>
            <a:pPr algn="ctr"/>
            <a:r>
              <a:rPr lang="en-US" sz="1200" i="1">
                <a:solidFill>
                  <a:schemeClr val="bg2">
                    <a:lumMod val="50000"/>
                  </a:schemeClr>
                </a:solidFill>
              </a:rPr>
              <a:t>Supported by Dell Medical School, Dell Children’s Medical Center, and Texas EMS and Trauma Acute Care Foundation</a:t>
            </a:r>
          </a:p>
        </p:txBody>
      </p:sp>
      <p:sp>
        <p:nvSpPr>
          <p:cNvPr id="8" name="TextBox 7">
            <a:extLst>
              <a:ext uri="{FF2B5EF4-FFF2-40B4-BE49-F238E27FC236}">
                <a16:creationId xmlns:a16="http://schemas.microsoft.com/office/drawing/2014/main" id="{B64E7F6B-BA97-1858-A42C-EFB640BAF7CE}"/>
              </a:ext>
            </a:extLst>
          </p:cNvPr>
          <p:cNvSpPr txBox="1"/>
          <p:nvPr userDrawn="1"/>
        </p:nvSpPr>
        <p:spPr>
          <a:xfrm>
            <a:off x="370114" y="97182"/>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10" name="TextBox 9">
            <a:extLst>
              <a:ext uri="{FF2B5EF4-FFF2-40B4-BE49-F238E27FC236}">
                <a16:creationId xmlns:a16="http://schemas.microsoft.com/office/drawing/2014/main" id="{FC21D318-CAC1-5CBC-9E74-85073AEA621C}"/>
              </a:ext>
            </a:extLst>
          </p:cNvPr>
          <p:cNvSpPr txBox="1"/>
          <p:nvPr userDrawn="1"/>
        </p:nvSpPr>
        <p:spPr>
          <a:xfrm>
            <a:off x="370114" y="427100"/>
            <a:ext cx="7750629" cy="769441"/>
          </a:xfrm>
          <a:prstGeom prst="rect">
            <a:avLst/>
          </a:prstGeom>
          <a:noFill/>
        </p:spPr>
        <p:txBody>
          <a:bodyPr wrap="square" rtlCol="0">
            <a:spAutoFit/>
          </a:bodyPr>
          <a:lstStyle/>
          <a:p>
            <a:r>
              <a:rPr lang="en-US" sz="4400" b="1" i="0">
                <a:solidFill>
                  <a:schemeClr val="tx2">
                    <a:lumMod val="50000"/>
                  </a:schemeClr>
                </a:solidFill>
                <a:latin typeface="Arial Black" panose="020B0604020202020204" pitchFamily="34" charset="0"/>
                <a:cs typeface="Arial Black" panose="020B0604020202020204" pitchFamily="34" charset="0"/>
              </a:rPr>
              <a:t>Objectives</a:t>
            </a:r>
          </a:p>
        </p:txBody>
      </p:sp>
      <p:sp>
        <p:nvSpPr>
          <p:cNvPr id="12" name="Text Placeholder 2">
            <a:extLst>
              <a:ext uri="{FF2B5EF4-FFF2-40B4-BE49-F238E27FC236}">
                <a16:creationId xmlns:a16="http://schemas.microsoft.com/office/drawing/2014/main" id="{7E305D62-DB6B-0D12-D6AC-39AD554AB921}"/>
              </a:ext>
            </a:extLst>
          </p:cNvPr>
          <p:cNvSpPr>
            <a:spLocks noGrp="1"/>
          </p:cNvSpPr>
          <p:nvPr>
            <p:ph type="body" idx="1" hasCustomPrompt="1"/>
          </p:nvPr>
        </p:nvSpPr>
        <p:spPr>
          <a:xfrm>
            <a:off x="504118" y="1690576"/>
            <a:ext cx="10442229" cy="4008833"/>
          </a:xfrm>
        </p:spPr>
        <p:txBody>
          <a:bodyPr>
            <a:normAutofit/>
          </a:bodyPr>
          <a:lstStyle>
            <a:lvl1pPr marL="0" indent="-285750">
              <a:lnSpc>
                <a:spcPct val="200000"/>
              </a:lnSpc>
              <a:buFont typeface="Wingdings" pitchFamily="2" charset="2"/>
              <a:buChar char="§"/>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0" u="none"/>
              <a:t>Text Here</a:t>
            </a:r>
          </a:p>
        </p:txBody>
      </p:sp>
      <p:cxnSp>
        <p:nvCxnSpPr>
          <p:cNvPr id="20" name="Straight Connector 19">
            <a:extLst>
              <a:ext uri="{FF2B5EF4-FFF2-40B4-BE49-F238E27FC236}">
                <a16:creationId xmlns:a16="http://schemas.microsoft.com/office/drawing/2014/main" id="{F13C2FC0-EB9C-2BBF-5CB9-4B95FE08FF6F}"/>
              </a:ext>
            </a:extLst>
          </p:cNvPr>
          <p:cNvCxnSpPr/>
          <p:nvPr userDrawn="1"/>
        </p:nvCxnSpPr>
        <p:spPr>
          <a:xfrm>
            <a:off x="418555" y="1158591"/>
            <a:ext cx="1052779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16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Alternative Hader Slide Speaker Choic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422DC67-7AA5-A269-A1CA-0EF1C6916124}"/>
              </a:ext>
            </a:extLst>
          </p:cNvPr>
          <p:cNvCxnSpPr/>
          <p:nvPr userDrawn="1"/>
        </p:nvCxnSpPr>
        <p:spPr>
          <a:xfrm>
            <a:off x="831850" y="4589463"/>
            <a:ext cx="105156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2F9E31-1C99-678F-FFFB-CCBA8F1192CA}"/>
              </a:ext>
            </a:extLst>
          </p:cNvPr>
          <p:cNvCxnSpPr/>
          <p:nvPr userDrawn="1"/>
        </p:nvCxnSpPr>
        <p:spPr>
          <a:xfrm>
            <a:off x="838200" y="4654779"/>
            <a:ext cx="10515600" cy="0"/>
          </a:xfrm>
          <a:prstGeom prst="line">
            <a:avLst/>
          </a:prstGeom>
          <a:ln>
            <a:solidFill>
              <a:srgbClr val="689CA7"/>
            </a:solidFill>
          </a:ln>
        </p:spPr>
        <p:style>
          <a:lnRef idx="1">
            <a:schemeClr val="accent1"/>
          </a:lnRef>
          <a:fillRef idx="0">
            <a:schemeClr val="accent1"/>
          </a:fillRef>
          <a:effectRef idx="0">
            <a:schemeClr val="accent1"/>
          </a:effectRef>
          <a:fontRef idx="minor">
            <a:schemeClr val="tx1"/>
          </a:fontRef>
        </p:style>
      </p:cxnSp>
      <p:sp>
        <p:nvSpPr>
          <p:cNvPr id="11" name="Text Placeholder 20">
            <a:extLst>
              <a:ext uri="{FF2B5EF4-FFF2-40B4-BE49-F238E27FC236}">
                <a16:creationId xmlns:a16="http://schemas.microsoft.com/office/drawing/2014/main" id="{31E92AE1-747F-04D0-E302-DDB8F7C5C7B3}"/>
              </a:ext>
            </a:extLst>
          </p:cNvPr>
          <p:cNvSpPr>
            <a:spLocks noGrp="1"/>
          </p:cNvSpPr>
          <p:nvPr>
            <p:ph type="body" sz="quarter" idx="14" hasCustomPrompt="1"/>
          </p:nvPr>
        </p:nvSpPr>
        <p:spPr>
          <a:xfrm>
            <a:off x="825754" y="446842"/>
            <a:ext cx="10521696" cy="381751"/>
          </a:xfrm>
        </p:spPr>
        <p:txBody>
          <a:bodyPr anchor="t" anchorCtr="0">
            <a:noAutofit/>
          </a:bodyPr>
          <a:lstStyle>
            <a:lvl1pPr marL="0" marR="0" indent="0" algn="l" defTabSz="609585" rtl="0" eaLnBrk="1" fontAlgn="auto" latinLnBrk="0" hangingPunct="1">
              <a:lnSpc>
                <a:spcPts val="1400"/>
              </a:lnSpc>
              <a:spcBef>
                <a:spcPts val="0"/>
              </a:spcBef>
              <a:spcAft>
                <a:spcPts val="0"/>
              </a:spcAft>
              <a:buClrTx/>
              <a:buSzTx/>
              <a:buFont typeface="Arial"/>
              <a:buNone/>
              <a:tabLst/>
              <a:defRPr sz="1400" b="1" i="0" cap="all" baseline="0">
                <a:solidFill>
                  <a:schemeClr val="bg2">
                    <a:lumMod val="50000"/>
                  </a:schemeClr>
                </a:solidFill>
                <a:latin typeface="Arial" panose="020B0604020202020204" pitchFamily="34" charset="0"/>
                <a:cs typeface="Arial" panose="020B0604020202020204" pitchFamily="34" charset="0"/>
              </a:defRPr>
            </a:lvl1pPr>
          </a:lstStyle>
          <a:p>
            <a:pPr marL="0" marR="0" lvl="0" indent="0" algn="l" defTabSz="609585" rtl="0" eaLnBrk="1" fontAlgn="auto" latinLnBrk="0" hangingPunct="1">
              <a:lnSpc>
                <a:spcPts val="1800"/>
              </a:lnSpc>
              <a:spcBef>
                <a:spcPts val="0"/>
              </a:spcBef>
              <a:spcAft>
                <a:spcPts val="0"/>
              </a:spcAft>
              <a:buClrTx/>
              <a:buSzTx/>
              <a:buFont typeface="Arial"/>
              <a:buNone/>
              <a:tabLst/>
              <a:defRPr/>
            </a:pPr>
            <a:r>
              <a:rPr lang="en-US" sz="1400" b="0" i="0" cap="all" baseline="0">
                <a:latin typeface="Arial Black" charset="0"/>
              </a:rPr>
              <a:t>Month 20xxxxxxxx</a:t>
            </a:r>
          </a:p>
        </p:txBody>
      </p:sp>
      <p:sp>
        <p:nvSpPr>
          <p:cNvPr id="12" name="TextBox 11">
            <a:extLst>
              <a:ext uri="{FF2B5EF4-FFF2-40B4-BE49-F238E27FC236}">
                <a16:creationId xmlns:a16="http://schemas.microsoft.com/office/drawing/2014/main" id="{F3459CF4-7667-FFF5-A591-C19896929F5A}"/>
              </a:ext>
            </a:extLst>
          </p:cNvPr>
          <p:cNvSpPr txBox="1"/>
          <p:nvPr userDrawn="1"/>
        </p:nvSpPr>
        <p:spPr>
          <a:xfrm>
            <a:off x="825754" y="135625"/>
            <a:ext cx="7750629" cy="369332"/>
          </a:xfrm>
          <a:prstGeom prst="rect">
            <a:avLst/>
          </a:prstGeom>
          <a:noFill/>
        </p:spPr>
        <p:txBody>
          <a:bodyPr wrap="square" rtlCol="0">
            <a:spAutoFit/>
          </a:bodyPr>
          <a:lstStyle/>
          <a:p>
            <a:r>
              <a:rPr lang="en-US" b="1" i="0">
                <a:solidFill>
                  <a:schemeClr val="tx2">
                    <a:lumMod val="50000"/>
                  </a:schemeClr>
                </a:solidFill>
                <a:latin typeface="Arial Narrow" panose="020B0604020202020204" pitchFamily="34" charset="0"/>
                <a:cs typeface="Arial Narrow" panose="020B0604020202020204" pitchFamily="34" charset="0"/>
              </a:rPr>
              <a:t>Texas Pediatric Readiness Project: Education Series</a:t>
            </a:r>
          </a:p>
        </p:txBody>
      </p:sp>
      <p:sp>
        <p:nvSpPr>
          <p:cNvPr id="2" name="Text Placeholder 2">
            <a:extLst>
              <a:ext uri="{FF2B5EF4-FFF2-40B4-BE49-F238E27FC236}">
                <a16:creationId xmlns:a16="http://schemas.microsoft.com/office/drawing/2014/main" id="{17933EBE-ACAB-F865-EE01-455DE79E0D7A}"/>
              </a:ext>
            </a:extLst>
          </p:cNvPr>
          <p:cNvSpPr>
            <a:spLocks noGrp="1"/>
          </p:cNvSpPr>
          <p:nvPr>
            <p:ph type="body" idx="1" hasCustomPrompt="1"/>
          </p:nvPr>
        </p:nvSpPr>
        <p:spPr>
          <a:xfrm>
            <a:off x="844550" y="3429000"/>
            <a:ext cx="10515600" cy="1346201"/>
          </a:xfrm>
        </p:spPr>
        <p:txBody>
          <a:bodyPr>
            <a:noAutofit/>
          </a:bodyPr>
          <a:lstStyle>
            <a:lvl1pPr marL="0" indent="0">
              <a:lnSpc>
                <a:spcPct val="100000"/>
              </a:lnSpc>
              <a:buFont typeface="Wingdings" pitchFamily="2" charset="2"/>
              <a:buNone/>
              <a:defRPr sz="4000" b="1" i="0">
                <a:solidFill>
                  <a:schemeClr val="tx2">
                    <a:lumMod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0" u="none" dirty="0"/>
              <a:t>Click to Add Text for New Section</a:t>
            </a:r>
          </a:p>
        </p:txBody>
      </p:sp>
    </p:spTree>
    <p:extLst>
      <p:ext uri="{BB962C8B-B14F-4D97-AF65-F5344CB8AC3E}">
        <p14:creationId xmlns:p14="http://schemas.microsoft.com/office/powerpoint/2010/main" val="416648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1EDA6-CEB7-F468-A808-D5396DEFD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E09074-7762-B90A-4EB0-9976080433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599307"/>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0" r:id="rId4"/>
    <p:sldLayoutId id="2147483674" r:id="rId5"/>
    <p:sldLayoutId id="2147483661" r:id="rId6"/>
    <p:sldLayoutId id="2147483672" r:id="rId7"/>
    <p:sldLayoutId id="2147483666" r:id="rId8"/>
    <p:sldLayoutId id="2147483676" r:id="rId9"/>
    <p:sldLayoutId id="2147483675" r:id="rId10"/>
    <p:sldLayoutId id="2147483669" r:id="rId11"/>
    <p:sldLayoutId id="2147483670" r:id="rId12"/>
    <p:sldLayoutId id="2147483663" r:id="rId13"/>
    <p:sldLayoutId id="2147483664" r:id="rId14"/>
    <p:sldLayoutId id="2147483671" r:id="rId15"/>
    <p:sldLayoutId id="2147483665" r:id="rId16"/>
    <p:sldLayoutId id="2147483673" r:id="rId17"/>
    <p:sldLayoutId id="2147483650"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085-3A51-21B3-E552-86DE27FEB32B}"/>
              </a:ext>
            </a:extLst>
          </p:cNvPr>
          <p:cNvSpPr>
            <a:spLocks noGrp="1"/>
          </p:cNvSpPr>
          <p:nvPr>
            <p:ph type="title"/>
          </p:nvPr>
        </p:nvSpPr>
        <p:spPr/>
        <p:txBody>
          <a:bodyPr/>
          <a:lstStyle/>
          <a:p>
            <a:r>
              <a:rPr lang="en-US" dirty="0"/>
              <a:t>PEDIATRIC TOXICOLOGY</a:t>
            </a:r>
          </a:p>
        </p:txBody>
      </p:sp>
      <p:sp>
        <p:nvSpPr>
          <p:cNvPr id="3" name="Text Placeholder 2">
            <a:extLst>
              <a:ext uri="{FF2B5EF4-FFF2-40B4-BE49-F238E27FC236}">
                <a16:creationId xmlns:a16="http://schemas.microsoft.com/office/drawing/2014/main" id="{B0A6C70D-60CF-C22D-5B65-8D5061788718}"/>
              </a:ext>
            </a:extLst>
          </p:cNvPr>
          <p:cNvSpPr>
            <a:spLocks noGrp="1"/>
          </p:cNvSpPr>
          <p:nvPr>
            <p:ph type="body" sz="quarter" idx="14"/>
          </p:nvPr>
        </p:nvSpPr>
        <p:spPr/>
        <p:txBody>
          <a:bodyPr/>
          <a:lstStyle/>
          <a:p>
            <a:r>
              <a:rPr lang="en-US" dirty="0"/>
              <a:t>Feb 2026</a:t>
            </a:r>
          </a:p>
        </p:txBody>
      </p:sp>
    </p:spTree>
    <p:extLst>
      <p:ext uri="{BB962C8B-B14F-4D97-AF65-F5344CB8AC3E}">
        <p14:creationId xmlns:p14="http://schemas.microsoft.com/office/powerpoint/2010/main" val="29190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C3A-9E99-449F-1292-F5A1843093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22BC71-0CB8-B97A-0E15-0AD4A2AC765E}"/>
              </a:ext>
            </a:extLst>
          </p:cNvPr>
          <p:cNvSpPr>
            <a:spLocks noGrp="1"/>
          </p:cNvSpPr>
          <p:nvPr>
            <p:ph idx="1"/>
          </p:nvPr>
        </p:nvSpPr>
        <p:spPr/>
        <p:txBody>
          <a:bodyPr/>
          <a:lstStyle/>
          <a:p>
            <a:endParaRPr lang="en-US"/>
          </a:p>
        </p:txBody>
      </p:sp>
      <p:sp>
        <p:nvSpPr>
          <p:cNvPr id="4" name="AutoShape 2" descr="Soda Cans and Babies – Don't Play With That!">
            <a:extLst>
              <a:ext uri="{FF2B5EF4-FFF2-40B4-BE49-F238E27FC236}">
                <a16:creationId xmlns:a16="http://schemas.microsoft.com/office/drawing/2014/main" id="{8719854B-C2D7-0A8A-E847-AAE34FE879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a:extLst>
              <a:ext uri="{FF2B5EF4-FFF2-40B4-BE49-F238E27FC236}">
                <a16:creationId xmlns:a16="http://schemas.microsoft.com/office/drawing/2014/main" id="{D3F1238D-A3C5-2077-9DBA-412D025C7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978" y="1024731"/>
            <a:ext cx="6446043" cy="429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34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282-7746-E92B-EFA3-F8C1A74E72AD}"/>
              </a:ext>
            </a:extLst>
          </p:cNvPr>
          <p:cNvSpPr>
            <a:spLocks noGrp="1"/>
          </p:cNvSpPr>
          <p:nvPr>
            <p:ph type="title"/>
          </p:nvPr>
        </p:nvSpPr>
        <p:spPr/>
        <p:txBody>
          <a:bodyPr/>
          <a:lstStyle/>
          <a:p>
            <a:endParaRPr lang="en-US"/>
          </a:p>
        </p:txBody>
      </p:sp>
      <p:pic>
        <p:nvPicPr>
          <p:cNvPr id="10242" name="Picture 2" descr="Empty Pill Bottles Piling Up? Here Are 15 Great Ways to Reuse Them |  HowStuffWorks">
            <a:extLst>
              <a:ext uri="{FF2B5EF4-FFF2-40B4-BE49-F238E27FC236}">
                <a16:creationId xmlns:a16="http://schemas.microsoft.com/office/drawing/2014/main" id="{CB3371D5-98FE-185B-A504-47BFD3ED3D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33534"/>
            <a:ext cx="5837931" cy="32838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eadache &amp; Pain Relief Products and Medicine | TYLENOL®">
            <a:extLst>
              <a:ext uri="{FF2B5EF4-FFF2-40B4-BE49-F238E27FC236}">
                <a16:creationId xmlns:a16="http://schemas.microsoft.com/office/drawing/2014/main" id="{F4E83C97-3E07-BFF7-8E09-885EE1DB9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437" y="1981122"/>
            <a:ext cx="7407563" cy="378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8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1CCC-6B4B-33F2-E290-75CCDEE524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6594B4-742C-B1F4-280E-7B3618D90404}"/>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E4A8ACFB-1C6C-8EA8-7661-88867EBCA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87" y="0"/>
            <a:ext cx="5662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undry Detergent Pod Lawsuit - What You Need To Know">
            <a:extLst>
              <a:ext uri="{FF2B5EF4-FFF2-40B4-BE49-F238E27FC236}">
                <a16:creationId xmlns:a16="http://schemas.microsoft.com/office/drawing/2014/main" id="{CAFFC46F-1196-673B-8E2F-B01098039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499" y="1061969"/>
            <a:ext cx="5913749" cy="405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25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913F-5033-3C0D-46BF-F8C1422497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DDC406-7154-5EB0-2D3C-CBA6058237B7}"/>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46B7BAF5-2293-A416-9E3B-B7EC5287A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0" y="365125"/>
            <a:ext cx="48895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4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4DEA-F4F6-4C40-6BFA-778A8AD2A4E6}"/>
              </a:ext>
            </a:extLst>
          </p:cNvPr>
          <p:cNvSpPr>
            <a:spLocks noGrp="1"/>
          </p:cNvSpPr>
          <p:nvPr>
            <p:ph type="title"/>
          </p:nvPr>
        </p:nvSpPr>
        <p:spPr/>
        <p:txBody>
          <a:bodyPr/>
          <a:lstStyle/>
          <a:p>
            <a:r>
              <a:rPr lang="en-US" dirty="0"/>
              <a:t>“One pill can kill”</a:t>
            </a:r>
          </a:p>
        </p:txBody>
      </p:sp>
      <p:pic>
        <p:nvPicPr>
          <p:cNvPr id="3074" name="Picture 2">
            <a:extLst>
              <a:ext uri="{FF2B5EF4-FFF2-40B4-BE49-F238E27FC236}">
                <a16:creationId xmlns:a16="http://schemas.microsoft.com/office/drawing/2014/main" id="{C23B77FF-450C-9D7B-4326-F79F6874CF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8983" y="1825625"/>
            <a:ext cx="661403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0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9BEC-8C8A-AB44-2E6F-152CAB10C02F}"/>
              </a:ext>
            </a:extLst>
          </p:cNvPr>
          <p:cNvSpPr>
            <a:spLocks noGrp="1"/>
          </p:cNvSpPr>
          <p:nvPr>
            <p:ph type="title"/>
          </p:nvPr>
        </p:nvSpPr>
        <p:spPr/>
        <p:txBody>
          <a:bodyPr/>
          <a:lstStyle/>
          <a:p>
            <a:r>
              <a:rPr lang="en-US" dirty="0"/>
              <a:t>Sulfonylureas</a:t>
            </a:r>
          </a:p>
        </p:txBody>
      </p:sp>
      <p:sp>
        <p:nvSpPr>
          <p:cNvPr id="3" name="Content Placeholder 2">
            <a:extLst>
              <a:ext uri="{FF2B5EF4-FFF2-40B4-BE49-F238E27FC236}">
                <a16:creationId xmlns:a16="http://schemas.microsoft.com/office/drawing/2014/main" id="{E10F7E8E-A732-AD6A-0952-D1325B2BF5A9}"/>
              </a:ext>
            </a:extLst>
          </p:cNvPr>
          <p:cNvSpPr>
            <a:spLocks noGrp="1"/>
          </p:cNvSpPr>
          <p:nvPr>
            <p:ph idx="1"/>
          </p:nvPr>
        </p:nvSpPr>
        <p:spPr/>
        <p:txBody>
          <a:bodyPr>
            <a:normAutofit/>
          </a:bodyPr>
          <a:lstStyle/>
          <a:p>
            <a:r>
              <a:rPr lang="en-US" dirty="0"/>
              <a:t>Hypoglycemia</a:t>
            </a:r>
          </a:p>
          <a:p>
            <a:pPr lvl="1"/>
            <a:r>
              <a:rPr lang="en-US" sz="2800" dirty="0"/>
              <a:t>Irritable, lethargic, abnormal behaviors</a:t>
            </a:r>
          </a:p>
          <a:p>
            <a:pPr lvl="1"/>
            <a:r>
              <a:rPr lang="en-US" sz="2800" dirty="0"/>
              <a:t>Seizures, coma</a:t>
            </a:r>
          </a:p>
          <a:p>
            <a:r>
              <a:rPr lang="en-US" dirty="0"/>
              <a:t>Treatment: </a:t>
            </a:r>
            <a:r>
              <a:rPr lang="en-US" b="1" dirty="0"/>
              <a:t>Dextrose</a:t>
            </a:r>
            <a:r>
              <a:rPr lang="en-US" dirty="0"/>
              <a:t> containing fluids, octreotide, glucagon</a:t>
            </a:r>
          </a:p>
          <a:p>
            <a:r>
              <a:rPr lang="en-US" dirty="0"/>
              <a:t>Charcoal if &lt;2 hours</a:t>
            </a:r>
          </a:p>
        </p:txBody>
      </p:sp>
      <p:pic>
        <p:nvPicPr>
          <p:cNvPr id="4098" name="Picture 2" descr="Sulfonylureas and Meglitinides - The Johns Hopkins Patient Guide to Diabetes">
            <a:extLst>
              <a:ext uri="{FF2B5EF4-FFF2-40B4-BE49-F238E27FC236}">
                <a16:creationId xmlns:a16="http://schemas.microsoft.com/office/drawing/2014/main" id="{22D85AE5-FDE8-C686-E670-05E758001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4422" y="283241"/>
            <a:ext cx="3209377" cy="258232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Generated image">
            <a:extLst>
              <a:ext uri="{FF2B5EF4-FFF2-40B4-BE49-F238E27FC236}">
                <a16:creationId xmlns:a16="http://schemas.microsoft.com/office/drawing/2014/main" id="{CBC30504-BBA1-8E72-FDA4-DDF10AA71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5037CCC-4AA0-DC41-AB47-C02C3162AFB4}"/>
              </a:ext>
            </a:extLst>
          </p:cNvPr>
          <p:cNvPicPr>
            <a:picLocks noChangeAspect="1"/>
          </p:cNvPicPr>
          <p:nvPr/>
        </p:nvPicPr>
        <p:blipFill>
          <a:blip r:embed="rId3"/>
          <a:stretch>
            <a:fillRect/>
          </a:stretch>
        </p:blipFill>
        <p:spPr>
          <a:xfrm>
            <a:off x="5706022" y="3429000"/>
            <a:ext cx="2438400" cy="3657600"/>
          </a:xfrm>
          <a:prstGeom prst="rect">
            <a:avLst/>
          </a:prstGeom>
        </p:spPr>
      </p:pic>
    </p:spTree>
    <p:extLst>
      <p:ext uri="{BB962C8B-B14F-4D97-AF65-F5344CB8AC3E}">
        <p14:creationId xmlns:p14="http://schemas.microsoft.com/office/powerpoint/2010/main" val="287611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175C-F97F-35CD-847D-E1CC3A27587F}"/>
              </a:ext>
            </a:extLst>
          </p:cNvPr>
          <p:cNvSpPr>
            <a:spLocks noGrp="1"/>
          </p:cNvSpPr>
          <p:nvPr>
            <p:ph type="title"/>
          </p:nvPr>
        </p:nvSpPr>
        <p:spPr/>
        <p:txBody>
          <a:bodyPr/>
          <a:lstStyle/>
          <a:p>
            <a:r>
              <a:rPr lang="en-US" dirty="0"/>
              <a:t>Beta blockers</a:t>
            </a:r>
          </a:p>
        </p:txBody>
      </p:sp>
      <p:sp>
        <p:nvSpPr>
          <p:cNvPr id="3" name="Content Placeholder 2">
            <a:extLst>
              <a:ext uri="{FF2B5EF4-FFF2-40B4-BE49-F238E27FC236}">
                <a16:creationId xmlns:a16="http://schemas.microsoft.com/office/drawing/2014/main" id="{47767F37-BFD9-61BC-4C67-9EC3C6797819}"/>
              </a:ext>
            </a:extLst>
          </p:cNvPr>
          <p:cNvSpPr>
            <a:spLocks noGrp="1"/>
          </p:cNvSpPr>
          <p:nvPr>
            <p:ph idx="1"/>
          </p:nvPr>
        </p:nvSpPr>
        <p:spPr>
          <a:xfrm>
            <a:off x="448456" y="1840615"/>
            <a:ext cx="5892383" cy="4351338"/>
          </a:xfrm>
        </p:spPr>
        <p:txBody>
          <a:bodyPr/>
          <a:lstStyle/>
          <a:p>
            <a:r>
              <a:rPr lang="en-US" b="1" dirty="0"/>
              <a:t>Hypotension, bradycardia, </a:t>
            </a:r>
            <a:r>
              <a:rPr lang="en-US" dirty="0"/>
              <a:t>dysrhythmias, seizure, hypoglycemia, hyperkalemia</a:t>
            </a:r>
          </a:p>
          <a:p>
            <a:r>
              <a:rPr lang="en-US" b="1" dirty="0"/>
              <a:t>Fluids, atropine</a:t>
            </a:r>
          </a:p>
          <a:p>
            <a:r>
              <a:rPr lang="en-US" b="1" i="0" dirty="0">
                <a:solidFill>
                  <a:srgbClr val="232323"/>
                </a:solidFill>
                <a:effectLst/>
              </a:rPr>
              <a:t>IV glucagon, </a:t>
            </a:r>
            <a:r>
              <a:rPr lang="en-US" b="0" i="0" dirty="0">
                <a:solidFill>
                  <a:srgbClr val="232323"/>
                </a:solidFill>
                <a:effectLst/>
              </a:rPr>
              <a:t>IV calcium salt, vasopressor, IV high dose insulin and dextrose, IV methylene blue, and IV lipid emulsion therapy</a:t>
            </a:r>
          </a:p>
          <a:p>
            <a:endParaRPr lang="en-US" dirty="0"/>
          </a:p>
        </p:txBody>
      </p:sp>
      <p:pic>
        <p:nvPicPr>
          <p:cNvPr id="11266" name="Picture 2" descr="Low Blood Pressure (Hypotension) - How to Help Low Blood Pressure">
            <a:extLst>
              <a:ext uri="{FF2B5EF4-FFF2-40B4-BE49-F238E27FC236}">
                <a16:creationId xmlns:a16="http://schemas.microsoft.com/office/drawing/2014/main" id="{AF91631E-5A92-1D2C-7E31-F110CD5CF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685" y="1648971"/>
            <a:ext cx="5281534" cy="396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5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BD3B-8235-C06C-B4C4-7F8A2CD67377}"/>
              </a:ext>
            </a:extLst>
          </p:cNvPr>
          <p:cNvSpPr>
            <a:spLocks noGrp="1"/>
          </p:cNvSpPr>
          <p:nvPr>
            <p:ph type="title"/>
          </p:nvPr>
        </p:nvSpPr>
        <p:spPr/>
        <p:txBody>
          <a:bodyPr/>
          <a:lstStyle/>
          <a:p>
            <a:r>
              <a:rPr lang="en-US" dirty="0"/>
              <a:t>Calcium channel blockers</a:t>
            </a:r>
          </a:p>
        </p:txBody>
      </p:sp>
      <p:sp>
        <p:nvSpPr>
          <p:cNvPr id="3" name="Content Placeholder 2">
            <a:extLst>
              <a:ext uri="{FF2B5EF4-FFF2-40B4-BE49-F238E27FC236}">
                <a16:creationId xmlns:a16="http://schemas.microsoft.com/office/drawing/2014/main" id="{87DE6401-4B2F-19D7-D655-BAA9C93E3CDA}"/>
              </a:ext>
            </a:extLst>
          </p:cNvPr>
          <p:cNvSpPr>
            <a:spLocks noGrp="1"/>
          </p:cNvSpPr>
          <p:nvPr>
            <p:ph idx="1"/>
          </p:nvPr>
        </p:nvSpPr>
        <p:spPr>
          <a:xfrm>
            <a:off x="838200" y="1825625"/>
            <a:ext cx="6776803" cy="4351338"/>
          </a:xfrm>
        </p:spPr>
        <p:txBody>
          <a:bodyPr>
            <a:normAutofit/>
          </a:bodyPr>
          <a:lstStyle/>
          <a:p>
            <a:r>
              <a:rPr lang="en-US" dirty="0"/>
              <a:t>Similar to beta blockers – hypotension and bradycardia</a:t>
            </a:r>
          </a:p>
          <a:p>
            <a:pPr lvl="1"/>
            <a:r>
              <a:rPr lang="en-US" dirty="0"/>
              <a:t>But hyperglycemia</a:t>
            </a:r>
          </a:p>
          <a:p>
            <a:pPr lvl="1"/>
            <a:r>
              <a:rPr lang="en-US" dirty="0"/>
              <a:t>Can maintain mentation even with profound hypotension</a:t>
            </a:r>
          </a:p>
          <a:p>
            <a:r>
              <a:rPr lang="en-US" dirty="0"/>
              <a:t>Fluids, calcium, glucagon, insulin + glucose, vasopressors, methylene blue, lipid emulsion</a:t>
            </a:r>
          </a:p>
          <a:p>
            <a:endParaRPr lang="en-US" dirty="0"/>
          </a:p>
        </p:txBody>
      </p:sp>
      <p:pic>
        <p:nvPicPr>
          <p:cNvPr id="12290" name="Picture 2" descr="Calcium channel blockers - Drug cabinet - BHF">
            <a:extLst>
              <a:ext uri="{FF2B5EF4-FFF2-40B4-BE49-F238E27FC236}">
                <a16:creationId xmlns:a16="http://schemas.microsoft.com/office/drawing/2014/main" id="{C32A92E9-EEC5-FDEF-8F88-589243687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760" y="2188564"/>
            <a:ext cx="4299034" cy="277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7087-FB75-9369-4106-1ED1B0E35D48}"/>
              </a:ext>
            </a:extLst>
          </p:cNvPr>
          <p:cNvSpPr>
            <a:spLocks noGrp="1"/>
          </p:cNvSpPr>
          <p:nvPr>
            <p:ph type="title"/>
          </p:nvPr>
        </p:nvSpPr>
        <p:spPr/>
        <p:txBody>
          <a:bodyPr/>
          <a:lstStyle/>
          <a:p>
            <a:r>
              <a:rPr lang="en-US" dirty="0"/>
              <a:t>Clonidine</a:t>
            </a:r>
          </a:p>
        </p:txBody>
      </p:sp>
      <p:sp>
        <p:nvSpPr>
          <p:cNvPr id="3" name="Content Placeholder 2">
            <a:extLst>
              <a:ext uri="{FF2B5EF4-FFF2-40B4-BE49-F238E27FC236}">
                <a16:creationId xmlns:a16="http://schemas.microsoft.com/office/drawing/2014/main" id="{CAD23220-7E64-EC70-71CF-C2C5A3F3ED42}"/>
              </a:ext>
            </a:extLst>
          </p:cNvPr>
          <p:cNvSpPr>
            <a:spLocks noGrp="1"/>
          </p:cNvSpPr>
          <p:nvPr>
            <p:ph idx="1"/>
          </p:nvPr>
        </p:nvSpPr>
        <p:spPr>
          <a:xfrm>
            <a:off x="838200" y="1825625"/>
            <a:ext cx="6566941" cy="4351338"/>
          </a:xfrm>
        </p:spPr>
        <p:txBody>
          <a:bodyPr/>
          <a:lstStyle/>
          <a:p>
            <a:r>
              <a:rPr lang="en-US" dirty="0"/>
              <a:t>Depressed mental status, miosis, depressed respirations, bradycardia, and hypotension</a:t>
            </a:r>
          </a:p>
          <a:p>
            <a:r>
              <a:rPr lang="en-US" dirty="0"/>
              <a:t>Naloxone can be tried</a:t>
            </a:r>
          </a:p>
          <a:p>
            <a:r>
              <a:rPr lang="en-US" dirty="0"/>
              <a:t>Symptomatic care with fluids, pressors, intubation, etc.</a:t>
            </a:r>
          </a:p>
          <a:p>
            <a:endParaRPr lang="en-US" dirty="0"/>
          </a:p>
        </p:txBody>
      </p:sp>
      <p:pic>
        <p:nvPicPr>
          <p:cNvPr id="15362" name="Picture 2" descr="Crossroads Psychiatric Group">
            <a:extLst>
              <a:ext uri="{FF2B5EF4-FFF2-40B4-BE49-F238E27FC236}">
                <a16:creationId xmlns:a16="http://schemas.microsoft.com/office/drawing/2014/main" id="{6FD57FC6-9965-2AE1-264B-6B88592DE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012" y="1383635"/>
            <a:ext cx="4650889" cy="348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7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66C4-F8E7-DD4A-A729-7464807D93A8}"/>
              </a:ext>
            </a:extLst>
          </p:cNvPr>
          <p:cNvSpPr>
            <a:spLocks noGrp="1"/>
          </p:cNvSpPr>
          <p:nvPr>
            <p:ph type="title"/>
          </p:nvPr>
        </p:nvSpPr>
        <p:spPr/>
        <p:txBody>
          <a:bodyPr/>
          <a:lstStyle/>
          <a:p>
            <a:r>
              <a:rPr lang="en-US" dirty="0"/>
              <a:t>Opioids</a:t>
            </a:r>
          </a:p>
        </p:txBody>
      </p:sp>
      <p:sp>
        <p:nvSpPr>
          <p:cNvPr id="3" name="Content Placeholder 2">
            <a:extLst>
              <a:ext uri="{FF2B5EF4-FFF2-40B4-BE49-F238E27FC236}">
                <a16:creationId xmlns:a16="http://schemas.microsoft.com/office/drawing/2014/main" id="{696FE91F-00F8-D98A-BDFD-54766797FD30}"/>
              </a:ext>
            </a:extLst>
          </p:cNvPr>
          <p:cNvSpPr>
            <a:spLocks noGrp="1"/>
          </p:cNvSpPr>
          <p:nvPr>
            <p:ph idx="1"/>
          </p:nvPr>
        </p:nvSpPr>
        <p:spPr/>
        <p:txBody>
          <a:bodyPr/>
          <a:lstStyle/>
          <a:p>
            <a:endParaRPr lang="en-US" dirty="0"/>
          </a:p>
        </p:txBody>
      </p:sp>
      <p:pic>
        <p:nvPicPr>
          <p:cNvPr id="13314" name="Picture 2" descr="Safe Opioid Use – REMS Pain">
            <a:extLst>
              <a:ext uri="{FF2B5EF4-FFF2-40B4-BE49-F238E27FC236}">
                <a16:creationId xmlns:a16="http://schemas.microsoft.com/office/drawing/2014/main" id="{8B9AD695-6929-5618-5834-EDF873C2D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748" y="278606"/>
            <a:ext cx="8139659" cy="258603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hat are breath-holding spells, the common phenomenon that causes children  to faint?">
            <a:extLst>
              <a:ext uri="{FF2B5EF4-FFF2-40B4-BE49-F238E27FC236}">
                <a16:creationId xmlns:a16="http://schemas.microsoft.com/office/drawing/2014/main" id="{0149FB41-4E33-5E02-82BF-1D4F4FDF9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93" y="3504966"/>
            <a:ext cx="5250003" cy="2586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loxone Access and Overdose Good Samaritan Law in Ohio - Network for  Public Health Law">
            <a:extLst>
              <a:ext uri="{FF2B5EF4-FFF2-40B4-BE49-F238E27FC236}">
                <a16:creationId xmlns:a16="http://schemas.microsoft.com/office/drawing/2014/main" id="{1F7EF678-8CC8-2CE4-9DA7-BD55EB334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411" y="3282847"/>
            <a:ext cx="5166161" cy="344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03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1CC2D-7BD6-8884-67BE-797126CB5C82}"/>
              </a:ext>
            </a:extLst>
          </p:cNvPr>
          <p:cNvSpPr>
            <a:spLocks noGrp="1"/>
          </p:cNvSpPr>
          <p:nvPr>
            <p:ph type="body" idx="1"/>
          </p:nvPr>
        </p:nvSpPr>
        <p:spPr/>
        <p:txBody>
          <a:bodyPr/>
          <a:lstStyle/>
          <a:p>
            <a:r>
              <a:rPr lang="en-US" dirty="0"/>
              <a:t>No financial disclosures</a:t>
            </a:r>
          </a:p>
        </p:txBody>
      </p:sp>
    </p:spTree>
    <p:extLst>
      <p:ext uri="{BB962C8B-B14F-4D97-AF65-F5344CB8AC3E}">
        <p14:creationId xmlns:p14="http://schemas.microsoft.com/office/powerpoint/2010/main" val="83637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6712-1DCB-7ED4-4AFE-A5EAA26538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823450-6E40-54EE-ECAE-DB6B4A46AFC6}"/>
              </a:ext>
            </a:extLst>
          </p:cNvPr>
          <p:cNvSpPr>
            <a:spLocks noGrp="1"/>
          </p:cNvSpPr>
          <p:nvPr>
            <p:ph idx="1"/>
          </p:nvPr>
        </p:nvSpPr>
        <p:spPr/>
        <p:txBody>
          <a:bodyPr/>
          <a:lstStyle/>
          <a:p>
            <a:endParaRPr lang="en-US"/>
          </a:p>
        </p:txBody>
      </p:sp>
      <p:pic>
        <p:nvPicPr>
          <p:cNvPr id="16386" name="Picture 2">
            <a:extLst>
              <a:ext uri="{FF2B5EF4-FFF2-40B4-BE49-F238E27FC236}">
                <a16:creationId xmlns:a16="http://schemas.microsoft.com/office/drawing/2014/main" id="{99DA54F1-20A9-9015-9DC9-E8C753274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95795"/>
            <a:ext cx="4288436" cy="476983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D24E9CFB-9980-F818-9731-04A6A2458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87" y="1450869"/>
            <a:ext cx="5198984" cy="345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985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3A9B-3799-BBEC-25D9-07BDA83AB645}"/>
              </a:ext>
            </a:extLst>
          </p:cNvPr>
          <p:cNvSpPr>
            <a:spLocks noGrp="1"/>
          </p:cNvSpPr>
          <p:nvPr>
            <p:ph type="title"/>
          </p:nvPr>
        </p:nvSpPr>
        <p:spPr/>
        <p:txBody>
          <a:bodyPr/>
          <a:lstStyle/>
          <a:p>
            <a:r>
              <a:rPr lang="en-US" dirty="0"/>
              <a:t>Tricyclic antidepressants</a:t>
            </a:r>
          </a:p>
        </p:txBody>
      </p:sp>
      <p:sp>
        <p:nvSpPr>
          <p:cNvPr id="3" name="Content Placeholder 2">
            <a:extLst>
              <a:ext uri="{FF2B5EF4-FFF2-40B4-BE49-F238E27FC236}">
                <a16:creationId xmlns:a16="http://schemas.microsoft.com/office/drawing/2014/main" id="{DF8714F1-CDB2-4089-7230-47057879A94A}"/>
              </a:ext>
            </a:extLst>
          </p:cNvPr>
          <p:cNvSpPr>
            <a:spLocks noGrp="1"/>
          </p:cNvSpPr>
          <p:nvPr>
            <p:ph idx="1"/>
          </p:nvPr>
        </p:nvSpPr>
        <p:spPr>
          <a:xfrm>
            <a:off x="838200" y="1825625"/>
            <a:ext cx="5105400" cy="4351338"/>
          </a:xfrm>
        </p:spPr>
        <p:txBody>
          <a:bodyPr/>
          <a:lstStyle/>
          <a:p>
            <a:r>
              <a:rPr lang="en-US" dirty="0"/>
              <a:t>Confusion, AMS, seizures, arrhythmias, hypotension</a:t>
            </a:r>
          </a:p>
          <a:p>
            <a:r>
              <a:rPr lang="en-US" dirty="0"/>
              <a:t>Sodium bicarb for QRS &gt;100, arrhythmias </a:t>
            </a:r>
          </a:p>
          <a:p>
            <a:r>
              <a:rPr lang="en-US" dirty="0"/>
              <a:t>Benzos for seizures or agitation</a:t>
            </a:r>
          </a:p>
        </p:txBody>
      </p:sp>
      <p:sp>
        <p:nvSpPr>
          <p:cNvPr id="4" name="AutoShape 2" descr="This is a waveform titled Electrocardiographic changes from tricyclic antidepressant overdose. Legend: The QRS complex is prolonged with delayed right ventricular activation and intraventricular conduction delay, which results in rightward shift in the terminal 40 msec frontal plane QRS vector. In qualitative terms, this shift manifests as a deep, slurred S wave in leads I and AVL, and an R wave in lead AVR (blue arrows).">
            <a:extLst>
              <a:ext uri="{FF2B5EF4-FFF2-40B4-BE49-F238E27FC236}">
                <a16:creationId xmlns:a16="http://schemas.microsoft.com/office/drawing/2014/main" id="{8356F027-6143-59AC-9CCB-5FE2E5953E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E4BBC6A-9CAE-1AAC-5C68-7709217DE39B}"/>
              </a:ext>
            </a:extLst>
          </p:cNvPr>
          <p:cNvPicPr>
            <a:picLocks noChangeAspect="1"/>
          </p:cNvPicPr>
          <p:nvPr/>
        </p:nvPicPr>
        <p:blipFill>
          <a:blip r:embed="rId2"/>
          <a:stretch>
            <a:fillRect/>
          </a:stretch>
        </p:blipFill>
        <p:spPr>
          <a:xfrm>
            <a:off x="5871254" y="3043003"/>
            <a:ext cx="6320745" cy="3449872"/>
          </a:xfrm>
          <a:prstGeom prst="rect">
            <a:avLst/>
          </a:prstGeom>
        </p:spPr>
      </p:pic>
      <p:pic>
        <p:nvPicPr>
          <p:cNvPr id="14340" name="Picture 4" descr="Amitriptyline Uses, Interactions, and Precautions">
            <a:extLst>
              <a:ext uri="{FF2B5EF4-FFF2-40B4-BE49-F238E27FC236}">
                <a16:creationId xmlns:a16="http://schemas.microsoft.com/office/drawing/2014/main" id="{79928AEF-535D-66D5-9D3D-F6615EC5F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670" y="41092"/>
            <a:ext cx="3244746" cy="216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5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D2468-9C9F-BF27-F169-4134B488E601}"/>
              </a:ext>
            </a:extLst>
          </p:cNvPr>
          <p:cNvSpPr>
            <a:spLocks noGrp="1"/>
          </p:cNvSpPr>
          <p:nvPr>
            <p:ph type="title"/>
          </p:nvPr>
        </p:nvSpPr>
        <p:spPr/>
        <p:txBody>
          <a:bodyPr/>
          <a:lstStyle/>
          <a:p>
            <a:r>
              <a:rPr lang="en-US" dirty="0"/>
              <a:t>Topicals</a:t>
            </a:r>
          </a:p>
        </p:txBody>
      </p:sp>
      <p:sp>
        <p:nvSpPr>
          <p:cNvPr id="3" name="Content Placeholder 2">
            <a:extLst>
              <a:ext uri="{FF2B5EF4-FFF2-40B4-BE49-F238E27FC236}">
                <a16:creationId xmlns:a16="http://schemas.microsoft.com/office/drawing/2014/main" id="{9C4F1260-26BC-9080-636E-B69B59EE9E1D}"/>
              </a:ext>
            </a:extLst>
          </p:cNvPr>
          <p:cNvSpPr>
            <a:spLocks noGrp="1"/>
          </p:cNvSpPr>
          <p:nvPr>
            <p:ph idx="1"/>
          </p:nvPr>
        </p:nvSpPr>
        <p:spPr/>
        <p:txBody>
          <a:bodyPr/>
          <a:lstStyle/>
          <a:p>
            <a:endParaRPr lang="en-US" dirty="0"/>
          </a:p>
        </p:txBody>
      </p:sp>
      <p:pic>
        <p:nvPicPr>
          <p:cNvPr id="17410" name="Picture 2" descr="Aura Cacia Wintergreen Essential Oil 0.5 fl. oz.">
            <a:extLst>
              <a:ext uri="{FF2B5EF4-FFF2-40B4-BE49-F238E27FC236}">
                <a16:creationId xmlns:a16="http://schemas.microsoft.com/office/drawing/2014/main" id="{A6C6BDC7-59E5-23F6-C932-8522C88C5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1" y="1543988"/>
            <a:ext cx="4032770" cy="40327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cy Hot Extra Strength Arthritis Pain Reliever - Fast Relief Balm, 3.5 Oz,  3 Pack - Walmart.com">
            <a:extLst>
              <a:ext uri="{FF2B5EF4-FFF2-40B4-BE49-F238E27FC236}">
                <a16:creationId xmlns:a16="http://schemas.microsoft.com/office/drawing/2014/main" id="{1895A910-216E-F852-F054-0BBD84150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272" y="2869551"/>
            <a:ext cx="3650105" cy="365010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Walgreens Pain Relieving Cream + Lidocaine">
            <a:extLst>
              <a:ext uri="{FF2B5EF4-FFF2-40B4-BE49-F238E27FC236}">
                <a16:creationId xmlns:a16="http://schemas.microsoft.com/office/drawing/2014/main" id="{550F9515-3E24-97F1-7FD8-953184CF3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62" y="1960561"/>
            <a:ext cx="4351339" cy="435133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Medicated Nighttime Teething Gel | Orajel™ (discontinued)">
            <a:extLst>
              <a:ext uri="{FF2B5EF4-FFF2-40B4-BE49-F238E27FC236}">
                <a16:creationId xmlns:a16="http://schemas.microsoft.com/office/drawing/2014/main" id="{95B95995-2B4C-D07A-D764-6E8B84C78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121" y="479261"/>
            <a:ext cx="2614059" cy="29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7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76F1-7B67-4114-1B66-6AE6DEEC0F2E}"/>
              </a:ext>
            </a:extLst>
          </p:cNvPr>
          <p:cNvSpPr>
            <a:spLocks noGrp="1"/>
          </p:cNvSpPr>
          <p:nvPr>
            <p:ph type="title"/>
          </p:nvPr>
        </p:nvSpPr>
        <p:spPr/>
        <p:txBody>
          <a:bodyPr/>
          <a:lstStyle/>
          <a:p>
            <a:r>
              <a:rPr lang="en-US" dirty="0"/>
              <a:t>Other 1 pill can kill</a:t>
            </a:r>
          </a:p>
        </p:txBody>
      </p:sp>
      <p:sp>
        <p:nvSpPr>
          <p:cNvPr id="3" name="Content Placeholder 2">
            <a:extLst>
              <a:ext uri="{FF2B5EF4-FFF2-40B4-BE49-F238E27FC236}">
                <a16:creationId xmlns:a16="http://schemas.microsoft.com/office/drawing/2014/main" id="{68AD86B4-F533-15B8-B7EC-0E34969DBD3F}"/>
              </a:ext>
            </a:extLst>
          </p:cNvPr>
          <p:cNvSpPr>
            <a:spLocks noGrp="1"/>
          </p:cNvSpPr>
          <p:nvPr>
            <p:ph idx="1"/>
          </p:nvPr>
        </p:nvSpPr>
        <p:spPr/>
        <p:txBody>
          <a:bodyPr/>
          <a:lstStyle/>
          <a:p>
            <a:r>
              <a:rPr lang="en-US" dirty="0"/>
              <a:t>Theophylline</a:t>
            </a:r>
          </a:p>
          <a:p>
            <a:r>
              <a:rPr lang="en-US" dirty="0"/>
              <a:t>Antimalarials</a:t>
            </a:r>
          </a:p>
          <a:p>
            <a:endParaRPr lang="en-US" dirty="0"/>
          </a:p>
        </p:txBody>
      </p:sp>
    </p:spTree>
    <p:extLst>
      <p:ext uri="{BB962C8B-B14F-4D97-AF65-F5344CB8AC3E}">
        <p14:creationId xmlns:p14="http://schemas.microsoft.com/office/powerpoint/2010/main" val="77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A12A-2560-CDCC-BDA3-FDF98EE60CB9}"/>
              </a:ext>
            </a:extLst>
          </p:cNvPr>
          <p:cNvSpPr>
            <a:spLocks noGrp="1"/>
          </p:cNvSpPr>
          <p:nvPr>
            <p:ph type="title"/>
          </p:nvPr>
        </p:nvSpPr>
        <p:spPr/>
        <p:txBody>
          <a:bodyPr/>
          <a:lstStyle/>
          <a:p>
            <a:r>
              <a:rPr lang="en-US" dirty="0"/>
              <a:t>Decontamination</a:t>
            </a:r>
          </a:p>
        </p:txBody>
      </p:sp>
      <p:sp>
        <p:nvSpPr>
          <p:cNvPr id="3" name="Content Placeholder 2">
            <a:extLst>
              <a:ext uri="{FF2B5EF4-FFF2-40B4-BE49-F238E27FC236}">
                <a16:creationId xmlns:a16="http://schemas.microsoft.com/office/drawing/2014/main" id="{2396B16F-8078-9E32-1606-210ECF3092A2}"/>
              </a:ext>
            </a:extLst>
          </p:cNvPr>
          <p:cNvSpPr>
            <a:spLocks noGrp="1"/>
          </p:cNvSpPr>
          <p:nvPr>
            <p:ph idx="1"/>
          </p:nvPr>
        </p:nvSpPr>
        <p:spPr/>
        <p:txBody>
          <a:bodyPr/>
          <a:lstStyle/>
          <a:p>
            <a:endParaRPr lang="en-US"/>
          </a:p>
        </p:txBody>
      </p:sp>
      <p:pic>
        <p:nvPicPr>
          <p:cNvPr id="18434" name="Picture 2" descr="Safety Guidelines: Decontamination of Radioactive Material | Radiation and  Your Health | CDC">
            <a:extLst>
              <a:ext uri="{FF2B5EF4-FFF2-40B4-BE49-F238E27FC236}">
                <a16:creationId xmlns:a16="http://schemas.microsoft.com/office/drawing/2014/main" id="{90651CF9-BF07-ADFC-4A2E-7B4390DD4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629" y="1690688"/>
            <a:ext cx="45720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oy in blanket - child wrapped in blanket stock pictures, royalty-free photos &amp; images">
            <a:extLst>
              <a:ext uri="{FF2B5EF4-FFF2-40B4-BE49-F238E27FC236}">
                <a16:creationId xmlns:a16="http://schemas.microsoft.com/office/drawing/2014/main" id="{48DC94A6-6E58-F1FB-D4A8-07FD84130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37" y="2679232"/>
            <a:ext cx="4982355" cy="332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0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E212-C3B6-1EA2-53BB-92033B063761}"/>
              </a:ext>
            </a:extLst>
          </p:cNvPr>
          <p:cNvSpPr>
            <a:spLocks noGrp="1"/>
          </p:cNvSpPr>
          <p:nvPr>
            <p:ph type="title"/>
          </p:nvPr>
        </p:nvSpPr>
        <p:spPr/>
        <p:txBody>
          <a:bodyPr/>
          <a:lstStyle/>
          <a:p>
            <a:endParaRPr lang="en-US"/>
          </a:p>
        </p:txBody>
      </p:sp>
      <p:pic>
        <p:nvPicPr>
          <p:cNvPr id="1026" name="Picture 2" descr="BITEZ - Delta-8 + Delta-9 + THCP 2000MG Gummies - Blue Razz – Ocho Extracts">
            <a:extLst>
              <a:ext uri="{FF2B5EF4-FFF2-40B4-BE49-F238E27FC236}">
                <a16:creationId xmlns:a16="http://schemas.microsoft.com/office/drawing/2014/main" id="{A4731FC5-5FE3-8C05-CEEC-28929D0AAE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63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A48B2A-9144-AD99-5004-3F48F8E813AA}"/>
              </a:ext>
            </a:extLst>
          </p:cNvPr>
          <p:cNvSpPr>
            <a:spLocks noGrp="1"/>
          </p:cNvSpPr>
          <p:nvPr>
            <p:ph type="body" sz="quarter" idx="14"/>
          </p:nvPr>
        </p:nvSpPr>
        <p:spPr/>
        <p:txBody>
          <a:bodyPr/>
          <a:lstStyle/>
          <a:p>
            <a:r>
              <a:rPr lang="en-US" dirty="0"/>
              <a:t>February 2026</a:t>
            </a:r>
          </a:p>
          <a:p>
            <a:endParaRPr lang="en-US" dirty="0"/>
          </a:p>
        </p:txBody>
      </p:sp>
    </p:spTree>
    <p:extLst>
      <p:ext uri="{BB962C8B-B14F-4D97-AF65-F5344CB8AC3E}">
        <p14:creationId xmlns:p14="http://schemas.microsoft.com/office/powerpoint/2010/main" val="1278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3D7A-3B61-014B-3895-653CACE0A2CC}"/>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9CC7D70-EF8C-1480-8F84-50D5D6D1AB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613" y="1136857"/>
            <a:ext cx="502077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3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B795-EF37-3DE3-BB92-E73AC0167E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774349-008E-385B-04EB-FB92DA1D6F20}"/>
              </a:ext>
            </a:extLst>
          </p:cNvPr>
          <p:cNvPicPr>
            <a:picLocks noGrp="1" noChangeAspect="1"/>
          </p:cNvPicPr>
          <p:nvPr>
            <p:ph idx="1"/>
          </p:nvPr>
        </p:nvPicPr>
        <p:blipFill>
          <a:blip r:embed="rId2"/>
          <a:stretch>
            <a:fillRect/>
          </a:stretch>
        </p:blipFill>
        <p:spPr>
          <a:xfrm>
            <a:off x="3220856" y="1825625"/>
            <a:ext cx="5750288" cy="4351338"/>
          </a:xfrm>
        </p:spPr>
      </p:pic>
    </p:spTree>
    <p:extLst>
      <p:ext uri="{BB962C8B-B14F-4D97-AF65-F5344CB8AC3E}">
        <p14:creationId xmlns:p14="http://schemas.microsoft.com/office/powerpoint/2010/main" val="127874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CE00-32B9-7593-8F9D-F85DBD7B364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4B4DF2E-C027-01CF-9D02-F7DFFAD05D86}"/>
              </a:ext>
            </a:extLst>
          </p:cNvPr>
          <p:cNvSpPr>
            <a:spLocks noGrp="1"/>
          </p:cNvSpPr>
          <p:nvPr>
            <p:ph idx="1"/>
          </p:nvPr>
        </p:nvSpPr>
        <p:spPr/>
        <p:txBody>
          <a:bodyPr>
            <a:normAutofit lnSpcReduction="10000"/>
          </a:bodyPr>
          <a:lstStyle/>
          <a:p>
            <a:r>
              <a:rPr lang="en-US" sz="2400" dirty="0"/>
              <a:t>Bier SA, </a:t>
            </a:r>
            <a:r>
              <a:rPr lang="en-US" sz="2400" dirty="0" err="1"/>
              <a:t>Borys</a:t>
            </a:r>
            <a:r>
              <a:rPr lang="en-US" sz="2400" dirty="0"/>
              <a:t> DJ. Emergency Medical Services' Use of Poison Control Centers for Unintentional Drug Ingestions. The American Journal of Emergency Medicine. 2010;28(8):911-4. PMID: 20825923</a:t>
            </a:r>
          </a:p>
          <a:p>
            <a:r>
              <a:rPr lang="en-US" sz="2400" i="0" dirty="0">
                <a:effectLst/>
              </a:rPr>
              <a:t>Owusu-Ansah S, Moore B, Shah MI, et al. Pediatric Readiness in Emergency Medical Services Systems. </a:t>
            </a:r>
            <a:r>
              <a:rPr lang="en-US" sz="2400" i="1" dirty="0">
                <a:effectLst/>
              </a:rPr>
              <a:t>Pediatrics.</a:t>
            </a:r>
            <a:r>
              <a:rPr lang="en-US" sz="2400" i="0" dirty="0">
                <a:effectLst/>
              </a:rPr>
              <a:t> 2020;145(1):e20193308. PMID: 31857378</a:t>
            </a:r>
          </a:p>
          <a:p>
            <a:r>
              <a:rPr lang="en-US" sz="2400" dirty="0"/>
              <a:t>Shannon M. Ingestion of Toxic Substances by Children. N </a:t>
            </a:r>
            <a:r>
              <a:rPr lang="en-US" sz="2400" dirty="0" err="1"/>
              <a:t>Engl</a:t>
            </a:r>
            <a:r>
              <a:rPr lang="en-US" sz="2400" dirty="0"/>
              <a:t> J Med. 2000;342(3):186-191. doi:10.1056/NEJM200001203420307</a:t>
            </a:r>
          </a:p>
          <a:p>
            <a:r>
              <a:rPr lang="en-US" sz="2400" dirty="0"/>
              <a:t>Vega IL, Griswold MK, Laskey D. Am Fam Physician. 2024;109(2):143-153</a:t>
            </a:r>
          </a:p>
          <a:p>
            <a:r>
              <a:rPr lang="en-US" sz="2400" dirty="0"/>
              <a:t>Pediatric </a:t>
            </a:r>
            <a:r>
              <a:rPr lang="en-US" sz="2400" dirty="0" err="1"/>
              <a:t>Toxicology.Ross</a:t>
            </a:r>
            <a:r>
              <a:rPr lang="en-US" sz="2400" dirty="0"/>
              <a:t> JA, Eldridge </a:t>
            </a:r>
            <a:r>
              <a:rPr lang="en-US" sz="2400" dirty="0" err="1"/>
              <a:t>DL.Emerg</a:t>
            </a:r>
            <a:r>
              <a:rPr lang="en-US" sz="2400" dirty="0"/>
              <a:t> Med Clin North Am. 2022 May;40(2):237-250. </a:t>
            </a:r>
            <a:r>
              <a:rPr lang="en-US" sz="2400" dirty="0" err="1"/>
              <a:t>doi</a:t>
            </a:r>
            <a:r>
              <a:rPr lang="en-US" sz="2400" dirty="0"/>
              <a:t>: 10.1016/j.emc.2022.01.004. </a:t>
            </a:r>
            <a:r>
              <a:rPr lang="en-US" sz="2400" dirty="0" err="1"/>
              <a:t>Epub</a:t>
            </a:r>
            <a:r>
              <a:rPr lang="en-US" sz="2400" dirty="0"/>
              <a:t> 2022 Apr 5.</a:t>
            </a:r>
          </a:p>
          <a:p>
            <a:endParaRPr lang="en-US" sz="2400" dirty="0"/>
          </a:p>
        </p:txBody>
      </p:sp>
    </p:spTree>
    <p:extLst>
      <p:ext uri="{BB962C8B-B14F-4D97-AF65-F5344CB8AC3E}">
        <p14:creationId xmlns:p14="http://schemas.microsoft.com/office/powerpoint/2010/main" val="264158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BFD27-9DEC-AE58-26C7-7CDC7A54F8DC}"/>
              </a:ext>
            </a:extLst>
          </p:cNvPr>
          <p:cNvSpPr>
            <a:spLocks noGrp="1"/>
          </p:cNvSpPr>
          <p:nvPr>
            <p:ph type="body" idx="1"/>
          </p:nvPr>
        </p:nvSpPr>
        <p:spPr/>
        <p:txBody>
          <a:bodyPr/>
          <a:lstStyle/>
          <a:p>
            <a:r>
              <a:rPr lang="en-US" dirty="0"/>
              <a:t>Recognize common pediatric toxidromes and high risk ingestions including "one pill can kill" exposures</a:t>
            </a:r>
          </a:p>
          <a:p>
            <a:r>
              <a:rPr lang="en-US" dirty="0"/>
              <a:t>Discuss age-appropriate stabilization and management of pediatric toxicology/poisonings </a:t>
            </a:r>
          </a:p>
          <a:p>
            <a:r>
              <a:rPr lang="en-US" dirty="0"/>
              <a:t>Discuss differences between adult and pediatric toxicologic emergencies</a:t>
            </a:r>
          </a:p>
        </p:txBody>
      </p:sp>
    </p:spTree>
    <p:extLst>
      <p:ext uri="{BB962C8B-B14F-4D97-AF65-F5344CB8AC3E}">
        <p14:creationId xmlns:p14="http://schemas.microsoft.com/office/powerpoint/2010/main" val="2393763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2C4EEF-8F51-59D9-E59A-5E931B3BF0F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7213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825FC7-FA74-3F2C-511C-0BDD0E96CB68}"/>
              </a:ext>
            </a:extLst>
          </p:cNvPr>
          <p:cNvSpPr>
            <a:spLocks noGrp="1"/>
          </p:cNvSpPr>
          <p:nvPr>
            <p:ph type="body" sz="quarter" idx="14"/>
          </p:nvPr>
        </p:nvSpPr>
        <p:spPr/>
        <p:txBody>
          <a:bodyPr/>
          <a:lstStyle/>
          <a:p>
            <a:r>
              <a:rPr lang="en-US" dirty="0"/>
              <a:t>February 2026</a:t>
            </a:r>
          </a:p>
        </p:txBody>
      </p:sp>
    </p:spTree>
    <p:extLst>
      <p:ext uri="{BB962C8B-B14F-4D97-AF65-F5344CB8AC3E}">
        <p14:creationId xmlns:p14="http://schemas.microsoft.com/office/powerpoint/2010/main" val="3037174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C46D-F46F-5F43-5844-D76F3A20533B}"/>
              </a:ext>
            </a:extLst>
          </p:cNvPr>
          <p:cNvSpPr>
            <a:spLocks noGrp="1"/>
          </p:cNvSpPr>
          <p:nvPr>
            <p:ph type="title"/>
          </p:nvPr>
        </p:nvSpPr>
        <p:spPr/>
        <p:txBody>
          <a:bodyPr/>
          <a:lstStyle/>
          <a:p>
            <a:r>
              <a:rPr lang="en-US" dirty="0"/>
              <a:t>Epidemiology</a:t>
            </a:r>
          </a:p>
        </p:txBody>
      </p:sp>
      <p:sp>
        <p:nvSpPr>
          <p:cNvPr id="4" name="Text Placeholder 3">
            <a:extLst>
              <a:ext uri="{FF2B5EF4-FFF2-40B4-BE49-F238E27FC236}">
                <a16:creationId xmlns:a16="http://schemas.microsoft.com/office/drawing/2014/main" id="{97D9B443-7D4C-D372-4E74-6F7784ECB5F7}"/>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t>Poison control calls: 42% calls kids &lt;5yo</a:t>
            </a:r>
          </a:p>
          <a:p>
            <a:endParaRPr lang="en-US" sz="2400" dirty="0"/>
          </a:p>
          <a:p>
            <a:pPr marL="285750" indent="-285750">
              <a:buFont typeface="Arial" panose="020B0604020202020204" pitchFamily="34" charset="0"/>
              <a:buChar char="•"/>
            </a:pPr>
            <a:r>
              <a:rPr lang="en-US" sz="2400" dirty="0"/>
              <a:t>Kids</a:t>
            </a:r>
          </a:p>
          <a:p>
            <a:pPr marL="742950" lvl="1" indent="-285750">
              <a:buFont typeface="Arial" panose="020B0604020202020204" pitchFamily="34" charset="0"/>
              <a:buChar char="•"/>
            </a:pPr>
            <a:r>
              <a:rPr lang="en-US" sz="2400" dirty="0"/>
              <a:t>Large BSA</a:t>
            </a:r>
          </a:p>
          <a:p>
            <a:pPr marL="742950" lvl="1" indent="-285750">
              <a:buFont typeface="Arial" panose="020B0604020202020204" pitchFamily="34" charset="0"/>
              <a:buChar char="•"/>
            </a:pPr>
            <a:r>
              <a:rPr lang="en-US" sz="2400" dirty="0"/>
              <a:t>Higher RR/minute ventilation</a:t>
            </a:r>
          </a:p>
          <a:p>
            <a:pPr marL="742950" lvl="1" indent="-285750">
              <a:buFont typeface="Arial" panose="020B0604020202020204" pitchFamily="34" charset="0"/>
              <a:buChar char="•"/>
            </a:pPr>
            <a:r>
              <a:rPr lang="en-US" sz="2400" dirty="0"/>
              <a:t>Smaller weights</a:t>
            </a:r>
          </a:p>
          <a:p>
            <a:pPr marL="285750" indent="-28575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B384E845-F803-26B4-258D-E6272827AD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3188" y="1368847"/>
            <a:ext cx="6172200" cy="411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40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ACA838-AC81-A4E4-1F93-9E92F644BC67}"/>
              </a:ext>
            </a:extLst>
          </p:cNvPr>
          <p:cNvSpPr>
            <a:spLocks noGrp="1"/>
          </p:cNvSpPr>
          <p:nvPr>
            <p:ph type="body" sz="quarter" idx="14"/>
          </p:nvPr>
        </p:nvSpPr>
        <p:spPr/>
        <p:txBody>
          <a:bodyPr/>
          <a:lstStyle/>
          <a:p>
            <a:r>
              <a:rPr lang="en-US" dirty="0"/>
              <a:t>February 2026</a:t>
            </a:r>
          </a:p>
        </p:txBody>
      </p:sp>
    </p:spTree>
    <p:extLst>
      <p:ext uri="{BB962C8B-B14F-4D97-AF65-F5344CB8AC3E}">
        <p14:creationId xmlns:p14="http://schemas.microsoft.com/office/powerpoint/2010/main" val="46067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FD02-E10B-6D36-D28F-CDF03C2126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1757B-7B5F-F3B3-4898-10E793AAE602}"/>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5F6A6D37-C31F-29DF-DFC4-B07E53975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439" y="2547547"/>
            <a:ext cx="3945328" cy="39453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Key Skill Missing in EMS A-B-C Techniques">
            <a:extLst>
              <a:ext uri="{FF2B5EF4-FFF2-40B4-BE49-F238E27FC236}">
                <a16:creationId xmlns:a16="http://schemas.microsoft.com/office/drawing/2014/main" id="{4EE1223D-88C6-E48E-C639-C566C29FC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6" y="197059"/>
            <a:ext cx="4885698" cy="32571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lucometer - Med-Kick - Value-Based Care Management Services">
            <a:extLst>
              <a:ext uri="{FF2B5EF4-FFF2-40B4-BE49-F238E27FC236}">
                <a16:creationId xmlns:a16="http://schemas.microsoft.com/office/drawing/2014/main" id="{4DDADC38-A04D-4A40-A1E2-91C1687CE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009" y="186297"/>
            <a:ext cx="3814997" cy="381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6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3D7A-3B61-014B-3895-653CACE0A2CC}"/>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9CC7D70-EF8C-1480-8F84-50D5D6D1AB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613" y="1136857"/>
            <a:ext cx="502077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3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EA45-E3CF-E81A-24B9-73FB722ACA11}"/>
              </a:ext>
            </a:extLst>
          </p:cNvPr>
          <p:cNvSpPr>
            <a:spLocks noGrp="1"/>
          </p:cNvSpPr>
          <p:nvPr>
            <p:ph type="title"/>
          </p:nvPr>
        </p:nvSpPr>
        <p:spPr>
          <a:xfrm>
            <a:off x="433465" y="350135"/>
            <a:ext cx="10515600" cy="1325563"/>
          </a:xfrm>
        </p:spPr>
        <p:txBody>
          <a:bodyPr/>
          <a:lstStyle/>
          <a:p>
            <a:r>
              <a:rPr lang="en-US" dirty="0"/>
              <a:t>Toxidromes</a:t>
            </a:r>
          </a:p>
        </p:txBody>
      </p:sp>
      <p:pic>
        <p:nvPicPr>
          <p:cNvPr id="5" name="Content Placeholder 4">
            <a:extLst>
              <a:ext uri="{FF2B5EF4-FFF2-40B4-BE49-F238E27FC236}">
                <a16:creationId xmlns:a16="http://schemas.microsoft.com/office/drawing/2014/main" id="{C268D5B4-C7E4-7ADB-E613-CDF913881ABB}"/>
              </a:ext>
            </a:extLst>
          </p:cNvPr>
          <p:cNvPicPr>
            <a:picLocks noGrp="1" noChangeAspect="1"/>
          </p:cNvPicPr>
          <p:nvPr>
            <p:ph idx="1"/>
          </p:nvPr>
        </p:nvPicPr>
        <p:blipFill>
          <a:blip r:embed="rId2"/>
          <a:stretch>
            <a:fillRect/>
          </a:stretch>
        </p:blipFill>
        <p:spPr>
          <a:xfrm>
            <a:off x="4024280" y="0"/>
            <a:ext cx="8167720" cy="6753277"/>
          </a:xfrm>
        </p:spPr>
      </p:pic>
    </p:spTree>
    <p:extLst>
      <p:ext uri="{BB962C8B-B14F-4D97-AF65-F5344CB8AC3E}">
        <p14:creationId xmlns:p14="http://schemas.microsoft.com/office/powerpoint/2010/main" val="3922877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382</Words>
  <Application>Microsoft Office PowerPoint</Application>
  <PresentationFormat>Widescreen</PresentationFormat>
  <Paragraphs>53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Black</vt:lpstr>
      <vt:lpstr>Arial Narrow</vt:lpstr>
      <vt:lpstr>Calibri</vt:lpstr>
      <vt:lpstr>Wingdings</vt:lpstr>
      <vt:lpstr>Office Theme</vt:lpstr>
      <vt:lpstr>PEDIATRIC TOXICOLOGY</vt:lpstr>
      <vt:lpstr>PowerPoint Presentation</vt:lpstr>
      <vt:lpstr>PowerPoint Presentation</vt:lpstr>
      <vt:lpstr>PowerPoint Presentation</vt:lpstr>
      <vt:lpstr>Epidemiology</vt:lpstr>
      <vt:lpstr>PowerPoint Presentation</vt:lpstr>
      <vt:lpstr>PowerPoint Presentation</vt:lpstr>
      <vt:lpstr>PowerPoint Presentation</vt:lpstr>
      <vt:lpstr>Toxidromes</vt:lpstr>
      <vt:lpstr>PowerPoint Presentation</vt:lpstr>
      <vt:lpstr>PowerPoint Presentation</vt:lpstr>
      <vt:lpstr>PowerPoint Presentation</vt:lpstr>
      <vt:lpstr>PowerPoint Presentation</vt:lpstr>
      <vt:lpstr>“One pill can kill”</vt:lpstr>
      <vt:lpstr>Sulfonylureas</vt:lpstr>
      <vt:lpstr>Beta blockers</vt:lpstr>
      <vt:lpstr>Calcium channel blockers</vt:lpstr>
      <vt:lpstr>Clonidine</vt:lpstr>
      <vt:lpstr>Opioids</vt:lpstr>
      <vt:lpstr>PowerPoint Presentation</vt:lpstr>
      <vt:lpstr>Tricyclic antidepressants</vt:lpstr>
      <vt:lpstr>Topicals</vt:lpstr>
      <vt:lpstr>Other 1 pill can kill</vt:lpstr>
      <vt:lpstr>Decontamination</vt:lpstr>
      <vt:lpstr>PowerPoint Presentation</vt:lpstr>
      <vt:lpstr>PowerPoint Presentation</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Krystle Bartley</dc:creator>
  <cp:lastModifiedBy>Simon, Latoya R.</cp:lastModifiedBy>
  <cp:revision>41</cp:revision>
  <dcterms:created xsi:type="dcterms:W3CDTF">2023-12-04T21:05:44Z</dcterms:created>
  <dcterms:modified xsi:type="dcterms:W3CDTF">2026-02-12T19:47:57Z</dcterms:modified>
</cp:coreProperties>
</file>