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59" r:id="rId6"/>
    <p:sldId id="261" r:id="rId7"/>
    <p:sldId id="262" r:id="rId8"/>
    <p:sldId id="264" r:id="rId9"/>
    <p:sldId id="266" r:id="rId10"/>
    <p:sldId id="260" r:id="rId11"/>
    <p:sldId id="265" r:id="rId12"/>
    <p:sldId id="271" r:id="rId13"/>
    <p:sldId id="27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BACCA85-BB17-4E53-A371-568B7D1E1A31}">
          <p14:sldIdLst>
            <p14:sldId id="256"/>
            <p14:sldId id="257"/>
            <p14:sldId id="258"/>
            <p14:sldId id="263"/>
            <p14:sldId id="259"/>
            <p14:sldId id="261"/>
            <p14:sldId id="262"/>
            <p14:sldId id="264"/>
            <p14:sldId id="266"/>
            <p14:sldId id="260"/>
            <p14:sldId id="265"/>
            <p14:sldId id="271"/>
          </p14:sldIdLst>
        </p14:section>
        <p14:section name="Untitled Section" id="{C7915404-31DD-4670-A9B6-2C4C4DB5E1C0}">
          <p14:sldIdLst>
            <p14:sldId id="27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7C7F9E-8BB6-4210-9DE8-B4C274A181CF}" v="19" dt="2024-08-16T14:05:57.3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>
      <p:cViewPr varScale="1">
        <p:scale>
          <a:sx n="76" d="100"/>
          <a:sy n="76" d="100"/>
        </p:scale>
        <p:origin x="267" y="39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EAB12-4CFC-87A4-2483-FDEA2759DB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69436A-6F64-22D8-B3FB-6C5B72F1B7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173BFD-077B-0EEF-A15F-BD16F481C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85DE1-6403-491C-8993-53AED54831C6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FB9397-EEF4-5017-A55F-EE4159A41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595347-A108-84B4-8D35-DE70A937D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61AD6-732C-4E0A-8F8F-3314F4178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564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C0B36-EE25-CA90-078F-6522E7D0C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0D5488-DCA9-DFFB-058F-7F17F26647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DEAC45-3D7B-E163-A59F-79DA1DB4C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85DE1-6403-491C-8993-53AED54831C6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9ABA00-E95D-448C-EBD2-E723704B6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621268-072B-A174-A79F-8CB9DB165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61AD6-732C-4E0A-8F8F-3314F4178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933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6DF69E-F096-6531-1A1A-7522F8EA7D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823DDC-3D72-0B11-7B62-F2EF6037CE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A545CC-DA40-0831-151B-D553DC574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85DE1-6403-491C-8993-53AED54831C6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CECAD2-581F-557D-FB3D-6F1BD6C1A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5CBCBA-74CD-841E-E401-DC704F340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61AD6-732C-4E0A-8F8F-3314F4178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201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FB022-A419-7CCD-3DDD-A21FA9761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905781-4B22-106E-D991-2F6FC7787B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7492F-86A1-69F9-1ED5-DE1733BC3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85DE1-6403-491C-8993-53AED54831C6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09610-1ACD-6F60-5FCD-6143D92C6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C5F59F-028B-09CB-8FF9-144BB7FFF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61AD6-732C-4E0A-8F8F-3314F4178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218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F6B46-C624-5DC5-CD78-03E1C79F8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024C4-4DB1-5AC6-0FC0-9E404A812F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18CE65-5A0F-8E54-1CE5-3C1FE3B14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85DE1-6403-491C-8993-53AED54831C6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1C9480-91ED-9097-9575-203EBFD32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D7F12-1713-E335-311F-6A4CEF2ED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61AD6-732C-4E0A-8F8F-3314F4178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696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C569B-C2F3-BBFC-85B9-4FABB3143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1B8A05-C88F-FFBC-DB63-95C8871A88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4D762C-0C2E-9655-2FB9-234998B284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03ED7E-AD9B-4231-62AF-8D94AD33C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85DE1-6403-491C-8993-53AED54831C6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A015CE-48C6-CEB1-884C-26575753D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15F917-EC5A-FE2A-44B4-91C2A4F35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61AD6-732C-4E0A-8F8F-3314F4178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184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490ED-F539-377F-BC32-BFA0A62CD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9292FC-6BF8-0C31-E213-B047020E7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7C0C69-184A-0B89-1D7D-E228AE19BF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8B7312-2B6A-AF04-80A8-68F6E56966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BED186-8EAB-4597-31F0-0DB3CBE951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2AECE9-4658-35D0-141F-4D5E64CD9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85DE1-6403-491C-8993-53AED54831C6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D9439F-669D-2EC2-70A8-CA76B513F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BC8469-69FC-1DA8-46D4-E62B5136D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61AD6-732C-4E0A-8F8F-3314F4178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295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39F0D-CC11-5254-52CD-BC2F2838B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A6FF10-2CF5-C9FE-8ECB-86DAD016C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85DE1-6403-491C-8993-53AED54831C6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F288DD-1BFA-68AE-2BEB-B2EAF7B65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BC8194-D6EB-E5CD-2E42-A62C52E70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61AD6-732C-4E0A-8F8F-3314F4178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77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93EDA7-10E2-C436-248F-FAB7608D9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85DE1-6403-491C-8993-53AED54831C6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DD137A-1687-E308-2B9F-81377DF90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EF142D-6486-310D-7CB6-2B94463FB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61AD6-732C-4E0A-8F8F-3314F4178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426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1A0D5-38B9-A20D-DA19-0D5C14921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CC15BF-ECCB-9BB0-1C42-52F23129F4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5D62A9-464D-E6AC-D2B6-0D73386ACE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2D55A0-354A-F572-52A9-3A53E77F0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85DE1-6403-491C-8993-53AED54831C6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E50E40-6B97-E0D1-BBFD-4719151BA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EE4DB9-86BF-5A60-D7EE-C80FA598C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61AD6-732C-4E0A-8F8F-3314F4178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373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50F8C-6C3C-9C43-7F95-F26C84CF0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0FD08F-C3AE-049A-8EA7-7BD9BB0988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A9AA18-E5CF-9211-EA03-D278D1E2B0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1EADDB-582E-5D3B-C35F-90AE8280C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85DE1-6403-491C-8993-53AED54831C6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B50B53-384D-DAE5-6CB0-AE47C9CFF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3FDAA7-3CBF-150A-C4A5-760F3FAB7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61AD6-732C-4E0A-8F8F-3314F4178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820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0E6391-540F-5B04-2DBC-608837CEA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86B24F-5FB3-7850-756D-0706D4B97C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B30E9-981A-C3F9-FCB6-EC186C8B4D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85DE1-6403-491C-8993-53AED54831C6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3479AE-9EE0-A5BE-BA2F-6EB62398CD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B6B443-8620-C6FF-4BEB-5C5F1CD85B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861AD6-732C-4E0A-8F8F-3314F4178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272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oncore.research.bcm.edu/" TargetMode="External"/><Relationship Id="rId2" Type="http://schemas.openxmlformats.org/officeDocument/2006/relationships/hyperlink" Target="mailto:oncore-support@bcm.edu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cm.edu/academic-centers/dan-l-duncan-comprehensive-cancer-center/research/clinical-research/protocol-review-and-monitoring-committee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97654-793B-0AC3-44B2-C60DFEAD17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78369"/>
          </a:xfrm>
        </p:spPr>
        <p:txBody>
          <a:bodyPr>
            <a:normAutofit fontScale="90000"/>
          </a:bodyPr>
          <a:lstStyle/>
          <a:p>
            <a:r>
              <a:rPr lang="en-US" dirty="0"/>
              <a:t>OnCore ePRMS Instructions </a:t>
            </a:r>
            <a:br>
              <a:rPr lang="en-US" dirty="0"/>
            </a:br>
            <a:r>
              <a:rPr lang="en-US" dirty="0"/>
              <a:t>for Reviewers: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Initial Review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4EB0DC-0A5A-7A33-2538-ED3E3859CF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380892"/>
            <a:ext cx="9144000" cy="607963"/>
          </a:xfrm>
        </p:spPr>
        <p:txBody>
          <a:bodyPr>
            <a:normAutofit/>
          </a:bodyPr>
          <a:lstStyle/>
          <a:p>
            <a:r>
              <a:rPr lang="en-US" sz="1800" dirty="0"/>
              <a:t>August 2024</a:t>
            </a:r>
          </a:p>
        </p:txBody>
      </p:sp>
    </p:spTree>
    <p:extLst>
      <p:ext uri="{BB962C8B-B14F-4D97-AF65-F5344CB8AC3E}">
        <p14:creationId xmlns:p14="http://schemas.microsoft.com/office/powerpoint/2010/main" val="1994022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7F2C9-AA89-67BB-913E-2CE7A9EFB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Viewing a Meeting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0A5176-FF01-0318-58EA-15558EBA03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0450"/>
            <a:ext cx="8687937" cy="1606678"/>
          </a:xfrm>
        </p:spPr>
        <p:txBody>
          <a:bodyPr>
            <a:normAutofit/>
          </a:bodyPr>
          <a:lstStyle/>
          <a:p>
            <a:r>
              <a:rPr lang="en-US" dirty="0"/>
              <a:t>You can view any protocol submitted to ePRMS, even if you are not an assigned reviewer.  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From the Reviewer Console, click Agenda on the left side.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49AEEB-55F0-F297-136D-9A86A935D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5206" y="3117882"/>
            <a:ext cx="6932929" cy="35810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2A08D5E-02BB-450C-87C4-14FE550E9A59}"/>
              </a:ext>
            </a:extLst>
          </p:cNvPr>
          <p:cNvSpPr txBox="1">
            <a:spLocks/>
          </p:cNvSpPr>
          <p:nvPr/>
        </p:nvSpPr>
        <p:spPr>
          <a:xfrm>
            <a:off x="259307" y="3658513"/>
            <a:ext cx="4722126" cy="2499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900" dirty="0"/>
              <a:t>The console will display the agenda for the next scheduled meeting (red circle). </a:t>
            </a:r>
          </a:p>
          <a:p>
            <a:pPr marL="0" indent="0">
              <a:buNone/>
            </a:pPr>
            <a:r>
              <a:rPr lang="en-US" sz="1900" dirty="0"/>
              <a:t>You will see all items assigned to that meeting. Click on the Submission No. link to view a protocol, including attachments. </a:t>
            </a:r>
          </a:p>
          <a:p>
            <a:pPr marL="0" indent="0">
              <a:buNone/>
            </a:pPr>
            <a:r>
              <a:rPr lang="en-US" sz="1900" dirty="0"/>
              <a:t>To view a different meeting date, use the search for Agenda Date at the top (green circle). </a:t>
            </a:r>
          </a:p>
        </p:txBody>
      </p:sp>
    </p:spTree>
    <p:extLst>
      <p:ext uri="{BB962C8B-B14F-4D97-AF65-F5344CB8AC3E}">
        <p14:creationId xmlns:p14="http://schemas.microsoft.com/office/powerpoint/2010/main" val="5941313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E6523-D99B-9A15-DB44-3D1F7D130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ePRMS Full Review Process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1E087B-62D0-B5F9-1D2C-5B122A479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115" y="1690688"/>
            <a:ext cx="10673769" cy="4108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3782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E6523-D99B-9A15-DB44-3D1F7D130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ePRMS Expedited Review Process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AD2601-F862-A188-24DF-E2E398BEBC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115" y="1587103"/>
            <a:ext cx="9267770" cy="490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021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469AB3-8CA4-830A-B8C9-80E19901B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0825"/>
            <a:ext cx="10515600" cy="663575"/>
          </a:xfrm>
        </p:spPr>
        <p:txBody>
          <a:bodyPr>
            <a:normAutofit fontScale="90000"/>
          </a:bodyPr>
          <a:lstStyle/>
          <a:p>
            <a:r>
              <a:rPr lang="en-US" dirty="0"/>
              <a:t>Brief Demonstration </a:t>
            </a:r>
          </a:p>
        </p:txBody>
      </p:sp>
      <p:pic>
        <p:nvPicPr>
          <p:cNvPr id="7" name="Screen Recording 6">
            <a:hlinkClick r:id="" action="ppaction://media"/>
            <a:extLst>
              <a:ext uri="{FF2B5EF4-FFF2-40B4-BE49-F238E27FC236}">
                <a16:creationId xmlns:a16="http://schemas.microsoft.com/office/drawing/2014/main" id="{9F6E3B1F-F12B-C3DA-77E6-DEF9C84DB0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4051" y="1114425"/>
            <a:ext cx="10261600" cy="499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50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2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7273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963CC-5B9A-D113-31F0-E688A9173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OnCore Account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B87EA-56F4-A4FE-93C1-70F5ABE43E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28838"/>
            <a:ext cx="10515600" cy="4048125"/>
          </a:xfrm>
        </p:spPr>
        <p:txBody>
          <a:bodyPr/>
          <a:lstStyle/>
          <a:p>
            <a:r>
              <a:rPr lang="en-US" dirty="0"/>
              <a:t>Contact </a:t>
            </a:r>
            <a:r>
              <a:rPr lang="en-US" dirty="0">
                <a:hlinkClick r:id="rId2"/>
              </a:rPr>
              <a:t>oncore-support@bcm.edu</a:t>
            </a:r>
            <a:r>
              <a:rPr lang="en-US" dirty="0"/>
              <a:t> to get an account or to re-activate your account.</a:t>
            </a:r>
          </a:p>
          <a:p>
            <a:endParaRPr lang="en-US" dirty="0"/>
          </a:p>
          <a:p>
            <a:r>
              <a:rPr lang="en-US" dirty="0"/>
              <a:t>OnCore URL: </a:t>
            </a:r>
            <a:r>
              <a:rPr lang="en-US" dirty="0">
                <a:hlinkClick r:id="rId3"/>
              </a:rPr>
              <a:t>https://oncore.research.bcm.edu/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Username:  your full BCM email (e.g., jdoe@bcm.edu)</a:t>
            </a:r>
          </a:p>
          <a:p>
            <a:r>
              <a:rPr lang="en-US" dirty="0"/>
              <a:t>Password:  your BCM password</a:t>
            </a:r>
          </a:p>
        </p:txBody>
      </p:sp>
    </p:spTree>
    <p:extLst>
      <p:ext uri="{BB962C8B-B14F-4D97-AF65-F5344CB8AC3E}">
        <p14:creationId xmlns:p14="http://schemas.microsoft.com/office/powerpoint/2010/main" val="193313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05"/>
    </mc:Choice>
    <mc:Fallback xmlns="">
      <p:transition spd="slow" advTm="16405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7F2C9-AA89-67BB-913E-2CE7A9EFB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Notification of Reviewer Assignment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0A5176-FF01-0318-58EA-15558EBA03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09728"/>
            <a:ext cx="10515600" cy="4351338"/>
          </a:xfrm>
        </p:spPr>
        <p:txBody>
          <a:bodyPr/>
          <a:lstStyle/>
          <a:p>
            <a:r>
              <a:rPr lang="en-US" dirty="0"/>
              <a:t>You will receive a “PRMC Reviewer Assignment” email when you have been assigned to be a reviewer. </a:t>
            </a:r>
          </a:p>
          <a:p>
            <a:pPr lvl="1"/>
            <a:r>
              <a:rPr lang="en-US" dirty="0"/>
              <a:t>Add OnCore to your “safe senders” list </a:t>
            </a:r>
          </a:p>
          <a:p>
            <a:pPr lvl="1"/>
            <a:endParaRPr lang="en-US" dirty="0"/>
          </a:p>
          <a:p>
            <a:r>
              <a:rPr lang="en-US" u="sng" dirty="0"/>
              <a:t>Full reviews</a:t>
            </a:r>
            <a:r>
              <a:rPr lang="en-US" dirty="0"/>
              <a:t>: Complete your review before the assigned meeting date. </a:t>
            </a:r>
          </a:p>
          <a:p>
            <a:r>
              <a:rPr lang="en-US" u="sng" dirty="0"/>
              <a:t>Expedited reviews</a:t>
            </a:r>
            <a:r>
              <a:rPr lang="en-US" dirty="0"/>
              <a:t>: Complete your review within 7 days of being assigned.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95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95"/>
    </mc:Choice>
    <mc:Fallback xmlns="">
      <p:transition spd="slow" advTm="16295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7F2C9-AA89-67BB-913E-2CE7A9EFB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Navigating to ePRMS in OnCore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0A5176-FF01-0318-58EA-15558EBA03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09728"/>
            <a:ext cx="10515600" cy="4351338"/>
          </a:xfrm>
        </p:spPr>
        <p:txBody>
          <a:bodyPr/>
          <a:lstStyle/>
          <a:p>
            <a:r>
              <a:rPr lang="en-US" dirty="0"/>
              <a:t>Along the top menu bar:  Menu &gt; ePRMS &gt; Reviewer Console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A7C6DF-4226-23DB-48D7-82C0CA94311D}"/>
              </a:ext>
            </a:extLst>
          </p:cNvPr>
          <p:cNvSpPr txBox="1"/>
          <p:nvPr/>
        </p:nvSpPr>
        <p:spPr>
          <a:xfrm>
            <a:off x="1000125" y="6185098"/>
            <a:ext cx="72437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Note</a:t>
            </a:r>
            <a:r>
              <a:rPr lang="en-US" sz="1400" dirty="0"/>
              <a:t>: Your User account may have fewer menu options than shown above.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68C5F6-EB81-1BDF-BC14-6431586588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039"/>
          <a:stretch/>
        </p:blipFill>
        <p:spPr>
          <a:xfrm>
            <a:off x="2549024" y="2289162"/>
            <a:ext cx="6426036" cy="346870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1681069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7F2C9-AA89-67BB-913E-2CE7A9EFB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Finding Assigned Protocols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0A5176-FF01-0318-58EA-15558EBA03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09728"/>
            <a:ext cx="10515600" cy="4351338"/>
          </a:xfrm>
        </p:spPr>
        <p:txBody>
          <a:bodyPr/>
          <a:lstStyle/>
          <a:p>
            <a:r>
              <a:rPr lang="en-US" dirty="0"/>
              <a:t>Along the left side, click Active and find the assigned protocol.</a:t>
            </a:r>
          </a:p>
          <a:p>
            <a:r>
              <a:rPr lang="en-US" dirty="0"/>
              <a:t>Click the Submission No. link to view the protocol.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Under </a:t>
            </a:r>
            <a:r>
              <a:rPr lang="en-US" u="sng" dirty="0"/>
              <a:t>Documents</a:t>
            </a:r>
            <a:r>
              <a:rPr lang="en-US" dirty="0"/>
              <a:t>, the protocol and Score Sheet will be attached.</a:t>
            </a:r>
          </a:p>
          <a:p>
            <a:r>
              <a:rPr lang="en-US" dirty="0"/>
              <a:t>Other information about the protocol is below the documents. 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E83DAC-7D32-4EEC-638D-AA0015619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7021" y="2727981"/>
            <a:ext cx="6677957" cy="182905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0141551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7F2C9-AA89-67BB-913E-2CE7A9EFB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Requirements for Submission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0A5176-FF01-0318-58EA-15558EBA03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8970"/>
            <a:ext cx="10515600" cy="4212095"/>
          </a:xfrm>
        </p:spPr>
        <p:txBody>
          <a:bodyPr/>
          <a:lstStyle/>
          <a:p>
            <a:r>
              <a:rPr lang="en-US" dirty="0"/>
              <a:t>The submission will be reviewed and verified by the PRMC Coordinator before the study is assigned. </a:t>
            </a:r>
          </a:p>
          <a:p>
            <a:r>
              <a:rPr lang="en-US" dirty="0"/>
              <a:t>At a minimum, these documents should be attached:</a:t>
            </a:r>
          </a:p>
          <a:p>
            <a:pPr lvl="1"/>
            <a:r>
              <a:rPr lang="en-US" dirty="0"/>
              <a:t>Protocol</a:t>
            </a:r>
          </a:p>
          <a:p>
            <a:pPr lvl="1"/>
            <a:r>
              <a:rPr lang="en-US" dirty="0"/>
              <a:t>Completed DWG/Program Score Sheet</a:t>
            </a:r>
          </a:p>
          <a:p>
            <a:pPr lvl="1"/>
            <a:r>
              <a:rPr lang="en-US" dirty="0"/>
              <a:t>Data and safety monitoring plan (if not part of the protocol document)</a:t>
            </a:r>
          </a:p>
          <a:p>
            <a:pPr lvl="1"/>
            <a:r>
              <a:rPr lang="en-US" dirty="0"/>
              <a:t>PRMC approval from the Lead Site, if the study is “relying” on external PRMC review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0986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7F2C9-AA89-67BB-913E-2CE7A9EFB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Conducting Protocol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0A5176-FF01-0318-58EA-15558EBA03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49824"/>
            <a:ext cx="10515600" cy="4379538"/>
          </a:xfrm>
        </p:spPr>
        <p:txBody>
          <a:bodyPr>
            <a:normAutofit/>
          </a:bodyPr>
          <a:lstStyle/>
          <a:p>
            <a:r>
              <a:rPr lang="en-US" dirty="0"/>
              <a:t>Review the submitted documents. </a:t>
            </a:r>
          </a:p>
          <a:p>
            <a:r>
              <a:rPr lang="en-US" dirty="0"/>
              <a:t>Complete the PRMC Reviewer Checklist. </a:t>
            </a:r>
          </a:p>
          <a:p>
            <a:pPr lvl="1"/>
            <a:r>
              <a:rPr lang="en-US" dirty="0"/>
              <a:t>Available at: </a:t>
            </a:r>
            <a:r>
              <a:rPr lang="en-US" dirty="0">
                <a:hlinkClick r:id="rId2"/>
              </a:rPr>
              <a:t>https://www.bcm.edu/academic-centers/dan-l-duncan-comprehensive-cancer-center/research/clinical-research/protocol-review-and-monitoring-committee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Select the checklist for </a:t>
            </a:r>
            <a:r>
              <a:rPr lang="en-US" u="sng" dirty="0"/>
              <a:t>Full</a:t>
            </a:r>
            <a:r>
              <a:rPr lang="en-US" dirty="0"/>
              <a:t> or </a:t>
            </a:r>
            <a:r>
              <a:rPr lang="en-US" u="sng" dirty="0"/>
              <a:t>Expedited</a:t>
            </a:r>
            <a:r>
              <a:rPr lang="en-US" dirty="0"/>
              <a:t> review. </a:t>
            </a:r>
          </a:p>
          <a:p>
            <a:pPr lvl="1"/>
            <a:r>
              <a:rPr lang="en-US" dirty="0"/>
              <a:t>If you have questions or modifications to go back to the PI, please clearly state those in your checklist. </a:t>
            </a:r>
          </a:p>
          <a:p>
            <a:pPr lvl="1"/>
            <a:r>
              <a:rPr lang="en-US" dirty="0"/>
              <a:t>Save your completed Checklist as a document on your computer.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8140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7F2C9-AA89-67BB-913E-2CE7A9EFB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Reporting your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0A5176-FF01-0318-58EA-15558EBA03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4901"/>
            <a:ext cx="10515600" cy="4814461"/>
          </a:xfrm>
        </p:spPr>
        <p:txBody>
          <a:bodyPr>
            <a:normAutofit fontScale="92500"/>
          </a:bodyPr>
          <a:lstStyle/>
          <a:p>
            <a:r>
              <a:rPr lang="en-US" dirty="0"/>
              <a:t>Attached your completed Checklist under Reviewer’s Note / Evaluation: </a:t>
            </a:r>
          </a:p>
          <a:p>
            <a:pPr lvl="1"/>
            <a:r>
              <a:rPr lang="en-US" dirty="0"/>
              <a:t>Choose File: select the completed checklist that you have saved</a:t>
            </a:r>
          </a:p>
          <a:p>
            <a:pPr lvl="1"/>
            <a:r>
              <a:rPr lang="en-US" dirty="0"/>
              <a:t>Description:  optional</a:t>
            </a:r>
          </a:p>
          <a:p>
            <a:pPr lvl="1"/>
            <a:r>
              <a:rPr lang="en-US" dirty="0"/>
              <a:t>Click Add. </a:t>
            </a:r>
          </a:p>
          <a:p>
            <a:pPr lvl="1"/>
            <a:r>
              <a:rPr lang="en-US" dirty="0"/>
              <a:t>Your document will now be attached. 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lvl="1"/>
            <a:r>
              <a:rPr lang="en-US" dirty="0"/>
              <a:t>If you attached the wrong document, click </a:t>
            </a:r>
            <a:r>
              <a:rPr lang="en-US" b="1" dirty="0"/>
              <a:t>Delete</a:t>
            </a:r>
            <a:r>
              <a:rPr lang="en-US" dirty="0"/>
              <a:t>, and repeat the steps above.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6A40EC-047B-5066-5DCA-B0CD78780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090" y="3738409"/>
            <a:ext cx="8573819" cy="171279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781309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3814B-810F-52F5-DBA9-33C7EB963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Query Workflow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B97FA5-3DA1-DD48-CC1B-7BCBEB2847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1565"/>
            <a:ext cx="10515600" cy="4255398"/>
          </a:xfrm>
        </p:spPr>
        <p:txBody>
          <a:bodyPr>
            <a:normAutofit/>
          </a:bodyPr>
          <a:lstStyle/>
          <a:p>
            <a:r>
              <a:rPr lang="en-US" dirty="0"/>
              <a:t>If there are questions for the PI, the PRMC Coordinator will send those to the PI/Submitter in ePRMS.</a:t>
            </a:r>
          </a:p>
          <a:p>
            <a:r>
              <a:rPr lang="en-US" dirty="0"/>
              <a:t>The PI/Submitter will submit their responses in ePRMS. </a:t>
            </a:r>
          </a:p>
          <a:p>
            <a:r>
              <a:rPr lang="en-US" dirty="0"/>
              <a:t>The PRMC Coordinator will email the responses to the assigned reviewer(s) for review. </a:t>
            </a:r>
          </a:p>
          <a:p>
            <a:r>
              <a:rPr lang="en-US" dirty="0"/>
              <a:t>If the responses are approved, or if there are additional questions, the Coordinator will process that decision in ePRMS. </a:t>
            </a:r>
          </a:p>
        </p:txBody>
      </p:sp>
    </p:spTree>
    <p:extLst>
      <p:ext uri="{BB962C8B-B14F-4D97-AF65-F5344CB8AC3E}">
        <p14:creationId xmlns:p14="http://schemas.microsoft.com/office/powerpoint/2010/main" val="38726296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13508</TotalTime>
  <Words>579</Words>
  <Application>Microsoft Office PowerPoint</Application>
  <PresentationFormat>Widescreen</PresentationFormat>
  <Paragraphs>87</Paragraphs>
  <Slides>13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OnCore ePRMS Instructions  for Reviewers:   Initial Review</vt:lpstr>
      <vt:lpstr>OnCore Account</vt:lpstr>
      <vt:lpstr>Notification of Reviewer Assignment</vt:lpstr>
      <vt:lpstr>Navigating to ePRMS in OnCore</vt:lpstr>
      <vt:lpstr>Finding Assigned Protocols</vt:lpstr>
      <vt:lpstr>Requirements for Submission</vt:lpstr>
      <vt:lpstr>Conducting Protocol Review</vt:lpstr>
      <vt:lpstr>Reporting your review</vt:lpstr>
      <vt:lpstr>Query Workflow</vt:lpstr>
      <vt:lpstr>Viewing a Meeting Agenda</vt:lpstr>
      <vt:lpstr>ePRMS Full Review Process</vt:lpstr>
      <vt:lpstr>ePRMS Expedited Review Process</vt:lpstr>
      <vt:lpstr>Brief Demonstration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OnCore ePRMS Instructions  for Reviewers</dc:title>
  <dc:creator>McNees, Sarah</dc:creator>
  <cp:lastModifiedBy>McNees, Sarah</cp:lastModifiedBy>
  <cp:revision>6</cp:revision>
  <dcterms:created xsi:type="dcterms:W3CDTF">2024-05-28T13:26:38Z</dcterms:created>
  <dcterms:modified xsi:type="dcterms:W3CDTF">2024-08-27T20:50:40Z</dcterms:modified>
</cp:coreProperties>
</file>